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sldIdLst>
    <p:sldId id="256" r:id="rId2"/>
    <p:sldId id="288" r:id="rId3"/>
    <p:sldId id="369" r:id="rId4"/>
    <p:sldId id="258" r:id="rId5"/>
    <p:sldId id="259" r:id="rId6"/>
    <p:sldId id="261" r:id="rId7"/>
    <p:sldId id="262" r:id="rId8"/>
    <p:sldId id="263" r:id="rId9"/>
    <p:sldId id="264" r:id="rId10"/>
    <p:sldId id="265" r:id="rId11"/>
    <p:sldId id="266" r:id="rId12"/>
    <p:sldId id="267" r:id="rId13"/>
    <p:sldId id="370" r:id="rId14"/>
    <p:sldId id="268" r:id="rId15"/>
    <p:sldId id="269" r:id="rId16"/>
    <p:sldId id="270" r:id="rId17"/>
    <p:sldId id="338" r:id="rId18"/>
    <p:sldId id="339" r:id="rId19"/>
    <p:sldId id="340" r:id="rId20"/>
    <p:sldId id="271" r:id="rId21"/>
    <p:sldId id="272" r:id="rId22"/>
    <p:sldId id="273" r:id="rId23"/>
    <p:sldId id="371" r:id="rId24"/>
    <p:sldId id="274" r:id="rId25"/>
    <p:sldId id="372" r:id="rId26"/>
    <p:sldId id="275" r:id="rId27"/>
    <p:sldId id="276" r:id="rId28"/>
    <p:sldId id="335" r:id="rId29"/>
    <p:sldId id="309" r:id="rId30"/>
    <p:sldId id="373" r:id="rId31"/>
    <p:sldId id="336" r:id="rId32"/>
    <p:sldId id="374" r:id="rId33"/>
    <p:sldId id="310" r:id="rId34"/>
    <p:sldId id="375" r:id="rId35"/>
    <p:sldId id="337" r:id="rId36"/>
    <p:sldId id="376" r:id="rId37"/>
    <p:sldId id="311" r:id="rId38"/>
    <p:sldId id="312" r:id="rId39"/>
    <p:sldId id="377" r:id="rId40"/>
    <p:sldId id="313" r:id="rId41"/>
    <p:sldId id="341" r:id="rId42"/>
    <p:sldId id="314" r:id="rId43"/>
    <p:sldId id="342" r:id="rId44"/>
    <p:sldId id="343" r:id="rId45"/>
    <p:sldId id="344" r:id="rId46"/>
    <p:sldId id="315" r:id="rId47"/>
    <p:sldId id="316" r:id="rId48"/>
    <p:sldId id="317" r:id="rId49"/>
    <p:sldId id="318" r:id="rId50"/>
    <p:sldId id="345" r:id="rId51"/>
    <p:sldId id="346" r:id="rId52"/>
    <p:sldId id="320" r:id="rId53"/>
    <p:sldId id="321" r:id="rId54"/>
    <p:sldId id="322" r:id="rId55"/>
    <p:sldId id="323" r:id="rId56"/>
    <p:sldId id="324" r:id="rId57"/>
    <p:sldId id="325" r:id="rId58"/>
    <p:sldId id="378" r:id="rId59"/>
    <p:sldId id="326" r:id="rId60"/>
    <p:sldId id="379" r:id="rId61"/>
    <p:sldId id="327" r:id="rId62"/>
    <p:sldId id="328" r:id="rId63"/>
    <p:sldId id="329" r:id="rId64"/>
    <p:sldId id="330" r:id="rId65"/>
    <p:sldId id="380" r:id="rId66"/>
    <p:sldId id="347" r:id="rId67"/>
    <p:sldId id="331" r:id="rId68"/>
    <p:sldId id="332" r:id="rId69"/>
    <p:sldId id="333" r:id="rId70"/>
    <p:sldId id="308" r:id="rId71"/>
    <p:sldId id="381" r:id="rId72"/>
    <p:sldId id="349" r:id="rId73"/>
    <p:sldId id="350" r:id="rId74"/>
    <p:sldId id="382" r:id="rId75"/>
    <p:sldId id="365" r:id="rId76"/>
    <p:sldId id="383" r:id="rId77"/>
    <p:sldId id="366" r:id="rId78"/>
    <p:sldId id="384" r:id="rId79"/>
    <p:sldId id="351" r:id="rId80"/>
    <p:sldId id="352" r:id="rId81"/>
    <p:sldId id="353" r:id="rId82"/>
    <p:sldId id="354" r:id="rId83"/>
    <p:sldId id="355" r:id="rId84"/>
    <p:sldId id="385" r:id="rId85"/>
    <p:sldId id="367" r:id="rId86"/>
    <p:sldId id="356" r:id="rId87"/>
    <p:sldId id="386" r:id="rId88"/>
    <p:sldId id="368" r:id="rId89"/>
    <p:sldId id="358" r:id="rId90"/>
    <p:sldId id="290" r:id="rId91"/>
    <p:sldId id="291" r:id="rId92"/>
    <p:sldId id="297" r:id="rId93"/>
    <p:sldId id="296" r:id="rId94"/>
    <p:sldId id="295" r:id="rId95"/>
    <p:sldId id="298" r:id="rId96"/>
    <p:sldId id="294" r:id="rId97"/>
    <p:sldId id="293" r:id="rId98"/>
    <p:sldId id="292" r:id="rId99"/>
    <p:sldId id="257" r:id="rId10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2609" autoAdjust="0"/>
  </p:normalViewPr>
  <p:slideViewPr>
    <p:cSldViewPr>
      <p:cViewPr varScale="1">
        <p:scale>
          <a:sx n="84" d="100"/>
          <a:sy n="84" d="100"/>
        </p:scale>
        <p:origin x="-155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9BEFB78-2FD2-4F37-9CFE-AF202036E2F0}" type="datetimeFigureOut">
              <a:rPr lang="fa-IR" smtClean="0"/>
              <a:pPr/>
              <a:t>04/06/1442</a:t>
            </a:fld>
            <a:endParaRPr lang="fa-I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a-I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5BD9F2E-ACA2-4D10-96EB-1B5E69CD4899}"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BEFB78-2FD2-4F37-9CFE-AF202036E2F0}" type="datetimeFigureOut">
              <a:rPr lang="fa-IR" smtClean="0"/>
              <a:pPr/>
              <a:t>04/06/1442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5BD9F2E-ACA2-4D10-96EB-1B5E69CD4899}"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9BEFB78-2FD2-4F37-9CFE-AF202036E2F0}" type="datetimeFigureOut">
              <a:rPr lang="fa-IR" smtClean="0"/>
              <a:pPr/>
              <a:t>04/06/1442</a:t>
            </a:fld>
            <a:endParaRPr lang="fa-IR"/>
          </a:p>
        </p:txBody>
      </p:sp>
      <p:sp>
        <p:nvSpPr>
          <p:cNvPr id="5" name="Footer Placeholder 4"/>
          <p:cNvSpPr>
            <a:spLocks noGrp="1"/>
          </p:cNvSpPr>
          <p:nvPr>
            <p:ph type="ftr" sz="quarter" idx="11"/>
          </p:nvPr>
        </p:nvSpPr>
        <p:spPr>
          <a:xfrm>
            <a:off x="457201" y="6248207"/>
            <a:ext cx="5573483" cy="365125"/>
          </a:xfrm>
        </p:spPr>
        <p:txBody>
          <a:bodyPr/>
          <a:lstStyle/>
          <a:p>
            <a:endParaRPr lang="fa-I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5BD9F2E-ACA2-4D10-96EB-1B5E69CD4899}"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9BEFB78-2FD2-4F37-9CFE-AF202036E2F0}" type="datetimeFigureOut">
              <a:rPr lang="fa-IR" smtClean="0"/>
              <a:pPr/>
              <a:t>04/06/1442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5BD9F2E-ACA2-4D10-96EB-1B5E69CD4899}" type="slidenum">
              <a:rPr lang="fa-IR" smtClean="0"/>
              <a:pPr/>
              <a:t>‹#›</a:t>
            </a:fld>
            <a:endParaRPr lang="fa-I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9BEFB78-2FD2-4F37-9CFE-AF202036E2F0}" type="datetimeFigureOut">
              <a:rPr lang="fa-IR" smtClean="0"/>
              <a:pPr/>
              <a:t>04/06/1442</a:t>
            </a:fld>
            <a:endParaRPr lang="fa-I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5BD9F2E-ACA2-4D10-96EB-1B5E69CD4899}" type="slidenum">
              <a:rPr lang="fa-IR" smtClean="0"/>
              <a:pPr/>
              <a:t>‹#›</a:t>
            </a:fld>
            <a:endParaRPr lang="fa-IR"/>
          </a:p>
        </p:txBody>
      </p:sp>
      <p:sp>
        <p:nvSpPr>
          <p:cNvPr id="14" name="Footer Placeholder 13"/>
          <p:cNvSpPr>
            <a:spLocks noGrp="1"/>
          </p:cNvSpPr>
          <p:nvPr>
            <p:ph type="ftr" sz="quarter" idx="12"/>
          </p:nvPr>
        </p:nvSpPr>
        <p:spPr/>
        <p:txBody>
          <a:bodyPr/>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9BEFB78-2FD2-4F37-9CFE-AF202036E2F0}" type="datetimeFigureOut">
              <a:rPr lang="fa-IR" smtClean="0"/>
              <a:pPr/>
              <a:t>04/06/1442</a:t>
            </a:fld>
            <a:endParaRPr lang="fa-IR"/>
          </a:p>
        </p:txBody>
      </p:sp>
      <p:sp>
        <p:nvSpPr>
          <p:cNvPr id="10" name="Slide Number Placeholder 9"/>
          <p:cNvSpPr>
            <a:spLocks noGrp="1"/>
          </p:cNvSpPr>
          <p:nvPr>
            <p:ph type="sldNum" sz="quarter" idx="16"/>
          </p:nvPr>
        </p:nvSpPr>
        <p:spPr/>
        <p:txBody>
          <a:bodyPr rtlCol="0"/>
          <a:lstStyle/>
          <a:p>
            <a:fld id="{85BD9F2E-ACA2-4D10-96EB-1B5E69CD4899}" type="slidenum">
              <a:rPr lang="fa-IR" smtClean="0"/>
              <a:pPr/>
              <a:t>‹#›</a:t>
            </a:fld>
            <a:endParaRPr lang="fa-IR"/>
          </a:p>
        </p:txBody>
      </p:sp>
      <p:sp>
        <p:nvSpPr>
          <p:cNvPr id="12" name="Footer Placeholder 11"/>
          <p:cNvSpPr>
            <a:spLocks noGrp="1"/>
          </p:cNvSpPr>
          <p:nvPr>
            <p:ph type="ftr" sz="quarter" idx="17"/>
          </p:nvPr>
        </p:nvSpPr>
        <p:spPr/>
        <p:txBody>
          <a:bodyPr rtlCol="0"/>
          <a:lstStyle/>
          <a:p>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9BEFB78-2FD2-4F37-9CFE-AF202036E2F0}" type="datetimeFigureOut">
              <a:rPr lang="fa-IR" smtClean="0"/>
              <a:pPr/>
              <a:t>04/06/1442</a:t>
            </a:fld>
            <a:endParaRPr lang="fa-IR"/>
          </a:p>
        </p:txBody>
      </p:sp>
      <p:sp>
        <p:nvSpPr>
          <p:cNvPr id="12" name="Slide Number Placeholder 11"/>
          <p:cNvSpPr>
            <a:spLocks noGrp="1"/>
          </p:cNvSpPr>
          <p:nvPr>
            <p:ph type="sldNum" sz="quarter" idx="16"/>
          </p:nvPr>
        </p:nvSpPr>
        <p:spPr/>
        <p:txBody>
          <a:bodyPr rtlCol="0"/>
          <a:lstStyle/>
          <a:p>
            <a:fld id="{85BD9F2E-ACA2-4D10-96EB-1B5E69CD4899}" type="slidenum">
              <a:rPr lang="fa-IR" smtClean="0"/>
              <a:pPr/>
              <a:t>‹#›</a:t>
            </a:fld>
            <a:endParaRPr lang="fa-IR"/>
          </a:p>
        </p:txBody>
      </p:sp>
      <p:sp>
        <p:nvSpPr>
          <p:cNvPr id="14" name="Footer Placeholder 13"/>
          <p:cNvSpPr>
            <a:spLocks noGrp="1"/>
          </p:cNvSpPr>
          <p:nvPr>
            <p:ph type="ftr" sz="quarter" idx="17"/>
          </p:nvPr>
        </p:nvSpPr>
        <p:spPr/>
        <p:txBody>
          <a:bodyPr rtlCol="0"/>
          <a:lstStyle/>
          <a:p>
            <a:endParaRPr lang="fa-I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BEFB78-2FD2-4F37-9CFE-AF202036E2F0}" type="datetimeFigureOut">
              <a:rPr lang="fa-IR" smtClean="0"/>
              <a:pPr/>
              <a:t>04/06/1442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5BD9F2E-ACA2-4D10-96EB-1B5E69CD4899}"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EFB78-2FD2-4F37-9CFE-AF202036E2F0}" type="datetimeFigureOut">
              <a:rPr lang="fa-IR" smtClean="0"/>
              <a:pPr/>
              <a:t>04/06/1442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5BD9F2E-ACA2-4D10-96EB-1B5E69CD4899}"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9BEFB78-2FD2-4F37-9CFE-AF202036E2F0}" type="datetimeFigureOut">
              <a:rPr lang="fa-IR" smtClean="0"/>
              <a:pPr/>
              <a:t>04/06/1442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5BD9F2E-ACA2-4D10-96EB-1B5E69CD4899}" type="slidenum">
              <a:rPr lang="fa-IR" smtClean="0"/>
              <a:pPr/>
              <a:t>‹#›</a:t>
            </a:fld>
            <a:endParaRPr lang="fa-I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9BEFB78-2FD2-4F37-9CFE-AF202036E2F0}" type="datetimeFigureOut">
              <a:rPr lang="fa-IR" smtClean="0"/>
              <a:pPr/>
              <a:t>04/06/1442</a:t>
            </a:fld>
            <a:endParaRPr lang="fa-I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5BD9F2E-ACA2-4D10-96EB-1B5E69CD4899}" type="slidenum">
              <a:rPr lang="fa-IR" smtClean="0"/>
              <a:pPr/>
              <a:t>‹#›</a:t>
            </a:fld>
            <a:endParaRPr lang="fa-IR"/>
          </a:p>
        </p:txBody>
      </p:sp>
      <p:sp>
        <p:nvSpPr>
          <p:cNvPr id="14" name="Footer Placeholder 13"/>
          <p:cNvSpPr>
            <a:spLocks noGrp="1"/>
          </p:cNvSpPr>
          <p:nvPr>
            <p:ph type="ftr" sz="quarter" idx="12"/>
          </p:nvPr>
        </p:nvSpPr>
        <p:spPr>
          <a:xfrm>
            <a:off x="1600200" y="6248206"/>
            <a:ext cx="4572000" cy="365125"/>
          </a:xfrm>
        </p:spPr>
        <p:txBody>
          <a:bodyPr rtlCol="0"/>
          <a:lstStyle/>
          <a:p>
            <a:endParaRPr lang="fa-I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BEFB78-2FD2-4F37-9CFE-AF202036E2F0}" type="datetimeFigureOut">
              <a:rPr lang="fa-IR" smtClean="0"/>
              <a:pPr/>
              <a:t>04/06/1442</a:t>
            </a:fld>
            <a:endParaRPr lang="fa-I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a-I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5BD9F2E-ACA2-4D10-96EB-1B5E69CD4899}"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lib.utdo.ir/contents/progesterone-drug-information?search=endometrial+hyperplasia&amp;topicRef=16723&amp;source=see_lin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lib.utdo.ir/contents/estrone-united-states-not-available-drug-information?search=endometrial+hyperplasia&amp;topicRef=16723&amp;source=see_lin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lib.utdo.ir/contents/medroxyprogesterone-acetate-drug-information?search=endometrial+hyperplasia&amp;topicRef=16723&amp;source=see_link" TargetMode="External"/><Relationship Id="rId2" Type="http://schemas.openxmlformats.org/officeDocument/2006/relationships/hyperlink" Target="https://www.lib.utdo.ir/contents/megestrol-acetate-drug-information?search=endometrial+hyperplasia&amp;topicRef=16723&amp;source=see_lin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lib.utdo.ir/contents/anastrozole-drug-information?search=endometrial+hyperplasia&amp;topicRef=16723&amp;source=see_link" TargetMode="External"/><Relationship Id="rId2" Type="http://schemas.openxmlformats.org/officeDocument/2006/relationships/hyperlink" Target="https://www.lib.utdo.ir/contents/levonorgestrel-systemic-drug-information?search=endometrial+hyperplasia&amp;topicRef=16723&amp;source=see_link"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lib.utdo.ir/contents/progesterone-drug-information?search=endometrial+hyperplasia&amp;topicRef=16723&amp;source=see_link" TargetMode="External"/><Relationship Id="rId2" Type="http://schemas.openxmlformats.org/officeDocument/2006/relationships/hyperlink" Target="https://www.lib.utdo.ir/contents/clomiphene-drug-information?search=endometrial+hyperplasia&amp;topicRef=16723&amp;source=see_link" TargetMode="External"/><Relationship Id="rId1" Type="http://schemas.openxmlformats.org/officeDocument/2006/relationships/slideLayout" Target="../slideLayouts/slideLayout2.xml"/><Relationship Id="rId4" Type="http://schemas.openxmlformats.org/officeDocument/2006/relationships/hyperlink" Target="https://www.lib.utdo.ir/contents/metformin-drug-information?search=endometrial+hyperplasia&amp;topicRef=16723&amp;source=see_link"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s://www.lib.utdo.ir/contents/metformin-drug-information?search=endometrial+hyperplasia&amp;topicRef=16723&amp;source=see_link"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lib.utdo.ir/contents/danazol-drug-information?search=endometrial+hyperplasia&amp;topicRef=16723&amp;source=see_link"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lib.utdo.ir/contents/estrone-united-states-not-available-drug-information?search=endometrial+hyperplasia&amp;topicRef=16723&amp;source=see_link" TargetMode="External"/><Relationship Id="rId2" Type="http://schemas.openxmlformats.org/officeDocument/2006/relationships/hyperlink" Target="https://www.lib.utdo.ir/contents/progesterone-drug-information?search=endometrial+hyperplasia&amp;topicRef=16723&amp;source=see_link"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lib.utdo.ir/contents/levonorgestrel-systemic-drug-information?search=endometrial+hyperplasia&amp;topicRef=16723&amp;source=see_link" TargetMode="External"/><Relationship Id="rId2" Type="http://schemas.openxmlformats.org/officeDocument/2006/relationships/hyperlink" Target="https://www.lib.utdo.ir/contents/progesterone-drug-information?search=endometrial+hyperplasia&amp;topicRef=16723&amp;source=see_li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24" y="1357298"/>
            <a:ext cx="4786346" cy="2000264"/>
          </a:xfrm>
        </p:spPr>
        <p:txBody>
          <a:bodyPr>
            <a:normAutofit/>
          </a:bodyPr>
          <a:lstStyle/>
          <a:p>
            <a:r>
              <a:rPr lang="en-US" b="1" dirty="0" smtClean="0">
                <a:latin typeface="Times New Roman" pitchFamily="18" charset="0"/>
                <a:cs typeface="Times New Roman" pitchFamily="18" charset="0"/>
              </a:rPr>
              <a:t>endometrial hyperplasia</a:t>
            </a:r>
            <a:endParaRPr lang="fa-IR" dirty="0">
              <a:latin typeface="Times New Roman" pitchFamily="18" charset="0"/>
              <a:cs typeface="Times New Roman" pitchFamily="18" charset="0"/>
            </a:endParaRPr>
          </a:p>
        </p:txBody>
      </p:sp>
      <p:sp>
        <p:nvSpPr>
          <p:cNvPr id="3" name="Subtitle 2"/>
          <p:cNvSpPr>
            <a:spLocks noGrp="1"/>
          </p:cNvSpPr>
          <p:nvPr>
            <p:ph type="subTitle" idx="1"/>
          </p:nvPr>
        </p:nvSpPr>
        <p:spPr>
          <a:xfrm>
            <a:off x="1000100" y="4143380"/>
            <a:ext cx="6919914" cy="1143008"/>
          </a:xfrm>
        </p:spPr>
        <p:txBody>
          <a:bodyPr>
            <a:normAutofit fontScale="62500" lnSpcReduction="20000"/>
          </a:bodyPr>
          <a:lstStyle/>
          <a:p>
            <a:pPr marL="64008" lvl="0">
              <a:lnSpc>
                <a:spcPct val="100000"/>
              </a:lnSpc>
              <a:spcBef>
                <a:spcPts val="300"/>
              </a:spcBef>
              <a:buClr>
                <a:srgbClr val="EB641B"/>
              </a:buClr>
            </a:pPr>
            <a:r>
              <a:rPr lang="en-US" sz="28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Dr. </a:t>
            </a:r>
            <a:r>
              <a:rPr lang="en-US" sz="2800" b="1"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Vaezi</a:t>
            </a:r>
            <a:r>
              <a:rPr lang="en-US" sz="28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Maryam</a:t>
            </a:r>
            <a:r>
              <a:rPr lang="en-US" sz="28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p>
          <a:p>
            <a:pPr marL="64008" lvl="0">
              <a:lnSpc>
                <a:spcPct val="100000"/>
              </a:lnSpc>
              <a:spcBef>
                <a:spcPts val="300"/>
              </a:spcBef>
              <a:buClr>
                <a:srgbClr val="EB641B"/>
              </a:buClr>
            </a:pPr>
            <a:r>
              <a:rPr lang="en-US" sz="28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Fellowship of  Gyn. &amp;  Oncology </a:t>
            </a:r>
          </a:p>
          <a:p>
            <a:pPr marL="64008" lvl="0">
              <a:lnSpc>
                <a:spcPct val="100000"/>
              </a:lnSpc>
              <a:spcBef>
                <a:spcPts val="300"/>
              </a:spcBef>
              <a:buClr>
                <a:srgbClr val="EB641B"/>
              </a:buClr>
            </a:pPr>
            <a:r>
              <a:rPr lang="en-US" sz="28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Tabriz University Of Medical Sciences</a:t>
            </a:r>
          </a:p>
          <a:p>
            <a:r>
              <a:rPr lang="en-US" b="1" dirty="0" smtClean="0">
                <a:solidFill>
                  <a:schemeClr val="accent2"/>
                </a:solidFill>
                <a:latin typeface="Times New Roman" pitchFamily="18" charset="0"/>
                <a:cs typeface="Times New Roman" pitchFamily="18" charset="0"/>
              </a:rPr>
              <a:t>Jan 2021</a:t>
            </a:r>
            <a:endParaRPr lang="fa-IR" b="1" dirty="0">
              <a:solidFill>
                <a:schemeClr val="accent2"/>
              </a:solidFill>
              <a:latin typeface="Times New Roman" pitchFamily="18" charset="0"/>
              <a:cs typeface="Times New Roman" pitchFamily="18" charset="0"/>
            </a:endParaRPr>
          </a:p>
        </p:txBody>
      </p:sp>
      <p:pic>
        <p:nvPicPr>
          <p:cNvPr id="1026" name="Picture 2" descr="C:\Users\alzahra\Documents\Endometrial Hyperplasia\shutterstock_166610351.jpg"/>
          <p:cNvPicPr>
            <a:picLocks noChangeAspect="1" noChangeArrowheads="1"/>
          </p:cNvPicPr>
          <p:nvPr/>
        </p:nvPicPr>
        <p:blipFill>
          <a:blip r:embed="rId2" cstate="print"/>
          <a:srcRect/>
          <a:stretch>
            <a:fillRect/>
          </a:stretch>
        </p:blipFill>
        <p:spPr bwMode="auto">
          <a:xfrm>
            <a:off x="5286380" y="2857496"/>
            <a:ext cx="3714776" cy="292895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rPr>
              <a:t>Atypical endometrial hyperplasia (complex)</a:t>
            </a:r>
            <a:endParaRPr lang="fa-IR" sz="3200" dirty="0">
              <a:solidFill>
                <a:srgbClr val="FF0000"/>
              </a:solidFill>
            </a:endParaRPr>
          </a:p>
        </p:txBody>
      </p:sp>
      <p:pic>
        <p:nvPicPr>
          <p:cNvPr id="5122" name="Picture 2" descr="C:\Users\alzahra\Documents\Endometrial Hyperplasia\Complex_atyp_hyperplas_endo.jpg"/>
          <p:cNvPicPr>
            <a:picLocks noGrp="1" noChangeAspect="1" noChangeArrowheads="1"/>
          </p:cNvPicPr>
          <p:nvPr>
            <p:ph sz="quarter" idx="1"/>
          </p:nvPr>
        </p:nvPicPr>
        <p:blipFill>
          <a:blip r:embed="rId2" cstate="print"/>
          <a:srcRect/>
          <a:stretch>
            <a:fillRect/>
          </a:stretch>
        </p:blipFill>
        <p:spPr bwMode="auto">
          <a:xfrm>
            <a:off x="714348" y="1571612"/>
            <a:ext cx="7572428" cy="4000528"/>
          </a:xfrm>
          <a:prstGeom prst="rect">
            <a:avLst/>
          </a:prstGeom>
          <a:noFill/>
        </p:spPr>
      </p:pic>
      <p:sp>
        <p:nvSpPr>
          <p:cNvPr id="5" name="Rectangle 4"/>
          <p:cNvSpPr/>
          <p:nvPr/>
        </p:nvSpPr>
        <p:spPr>
          <a:xfrm>
            <a:off x="785786" y="5657671"/>
            <a:ext cx="7715304" cy="1200329"/>
          </a:xfrm>
          <a:prstGeom prst="rect">
            <a:avLst/>
          </a:prstGeom>
        </p:spPr>
        <p:txBody>
          <a:bodyPr wrap="square">
            <a:spAutoFit/>
          </a:bodyPr>
          <a:lstStyle/>
          <a:p>
            <a:pPr algn="l" rtl="0"/>
            <a:r>
              <a:rPr lang="en-US" dirty="0"/>
              <a:t>The glandular epithelium here is extremely atypical, but residual endometrial </a:t>
            </a:r>
            <a:r>
              <a:rPr lang="en-US" dirty="0" err="1"/>
              <a:t>stroma</a:t>
            </a:r>
            <a:r>
              <a:rPr lang="en-US" dirty="0"/>
              <a:t> separates all glands in this field. Because of the severity of the </a:t>
            </a:r>
            <a:r>
              <a:rPr lang="en-US" dirty="0" err="1"/>
              <a:t>atypia</a:t>
            </a:r>
            <a:r>
              <a:rPr lang="en-US" dirty="0"/>
              <a:t>, a specimen such as this should be examined thoroughly to rule out the concomitant presence of carcinoma.</a:t>
            </a:r>
            <a:endParaRPr lang="fa-I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rPr>
              <a:t>Atypical endometrial hyperplasia (complex)</a:t>
            </a:r>
            <a:endParaRPr lang="fa-IR" sz="3200" dirty="0">
              <a:solidFill>
                <a:srgbClr val="FF0000"/>
              </a:solidFill>
            </a:endParaRPr>
          </a:p>
        </p:txBody>
      </p:sp>
      <p:pic>
        <p:nvPicPr>
          <p:cNvPr id="6146" name="Picture 2" descr="C:\Users\alzahra\Documents\Endometrial Hyperplasia\Complexatyphyperplasen1.jpg"/>
          <p:cNvPicPr>
            <a:picLocks noGrp="1" noChangeAspect="1" noChangeArrowheads="1"/>
          </p:cNvPicPr>
          <p:nvPr>
            <p:ph sz="quarter" idx="1"/>
          </p:nvPr>
        </p:nvPicPr>
        <p:blipFill>
          <a:blip r:embed="rId2" cstate="print"/>
          <a:srcRect/>
          <a:stretch>
            <a:fillRect/>
          </a:stretch>
        </p:blipFill>
        <p:spPr bwMode="auto">
          <a:xfrm>
            <a:off x="642910" y="1643050"/>
            <a:ext cx="7786742" cy="4143404"/>
          </a:xfrm>
          <a:prstGeom prst="rect">
            <a:avLst/>
          </a:prstGeom>
          <a:noFill/>
        </p:spPr>
      </p:pic>
      <p:sp>
        <p:nvSpPr>
          <p:cNvPr id="5" name="Rectangle 4"/>
          <p:cNvSpPr/>
          <p:nvPr/>
        </p:nvSpPr>
        <p:spPr>
          <a:xfrm>
            <a:off x="857224" y="5857892"/>
            <a:ext cx="7786742" cy="707886"/>
          </a:xfrm>
          <a:prstGeom prst="rect">
            <a:avLst/>
          </a:prstGeom>
        </p:spPr>
        <p:txBody>
          <a:bodyPr wrap="square">
            <a:spAutoFit/>
          </a:bodyPr>
          <a:lstStyle/>
          <a:p>
            <a:pPr algn="l" rtl="0"/>
            <a:r>
              <a:rPr lang="en-US" sz="2000" dirty="0"/>
              <a:t>The irregularly shaped glands in this case are very closely packed but are still separated by residual endometrial </a:t>
            </a:r>
            <a:r>
              <a:rPr lang="en-US" sz="2000" dirty="0" err="1"/>
              <a:t>stroma</a:t>
            </a:r>
            <a:r>
              <a:rPr lang="en-US" dirty="0"/>
              <a:t>.</a:t>
            </a:r>
            <a:endParaRPr lang="fa-I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solidFill>
                  <a:srgbClr val="FF0000"/>
                </a:solidFill>
              </a:rPr>
              <a:t>Endometrial intraepithelial </a:t>
            </a:r>
            <a:r>
              <a:rPr lang="en-US" sz="3200" b="1" dirty="0" err="1" smtClean="0">
                <a:solidFill>
                  <a:srgbClr val="FF0000"/>
                </a:solidFill>
              </a:rPr>
              <a:t>neoplasia</a:t>
            </a:r>
            <a:r>
              <a:rPr lang="en-US" sz="3200" b="1" dirty="0" smtClean="0">
                <a:solidFill>
                  <a:srgbClr val="FF0000"/>
                </a:solidFill>
              </a:rPr>
              <a:t>-EIN- classification</a:t>
            </a:r>
            <a:endParaRPr lang="fa-IR" sz="3200" dirty="0">
              <a:solidFill>
                <a:srgbClr val="FF0000"/>
              </a:solidFill>
            </a:endParaRPr>
          </a:p>
        </p:txBody>
      </p:sp>
      <p:sp>
        <p:nvSpPr>
          <p:cNvPr id="3" name="Content Placeholder 2"/>
          <p:cNvSpPr>
            <a:spLocks noGrp="1"/>
          </p:cNvSpPr>
          <p:nvPr>
            <p:ph sz="quarter" idx="1"/>
          </p:nvPr>
        </p:nvSpPr>
        <p:spPr>
          <a:xfrm>
            <a:off x="612648" y="1600200"/>
            <a:ext cx="8153400" cy="4853136"/>
          </a:xfrm>
        </p:spPr>
        <p:txBody>
          <a:bodyPr>
            <a:normAutofit lnSpcReduction="10000"/>
          </a:bodyPr>
          <a:lstStyle/>
          <a:p>
            <a:pPr algn="l" rtl="0"/>
            <a:r>
              <a:rPr lang="en-US" dirty="0" smtClean="0"/>
              <a:t>The EIN system defines </a:t>
            </a:r>
            <a:r>
              <a:rPr lang="en-US" b="1" dirty="0" smtClean="0"/>
              <a:t>2</a:t>
            </a:r>
            <a:r>
              <a:rPr lang="en-US" dirty="0" smtClean="0"/>
              <a:t> classes of endometrial changes: benign and intraepithelial </a:t>
            </a:r>
            <a:r>
              <a:rPr lang="en-US" dirty="0" err="1" smtClean="0"/>
              <a:t>neoplasia</a:t>
            </a:r>
            <a:r>
              <a:rPr lang="en-US" dirty="0" smtClean="0"/>
              <a:t>.</a:t>
            </a:r>
          </a:p>
          <a:p>
            <a:pPr algn="l" rtl="0"/>
            <a:r>
              <a:rPr lang="en-US" b="1" dirty="0" smtClean="0">
                <a:solidFill>
                  <a:schemeClr val="accent2"/>
                </a:solidFill>
                <a:effectLst>
                  <a:outerShdw blurRad="38100" dist="38100" dir="2700000" algn="tl">
                    <a:srgbClr val="000000">
                      <a:alpha val="43137"/>
                    </a:srgbClr>
                  </a:outerShdw>
                </a:effectLst>
              </a:rPr>
              <a:t>1-Benign endometrial hyperplasia </a:t>
            </a:r>
            <a:r>
              <a:rPr lang="en-US" dirty="0" smtClean="0"/>
              <a:t>(EH, non-</a:t>
            </a:r>
            <a:r>
              <a:rPr lang="en-US" dirty="0" err="1" smtClean="0"/>
              <a:t>neoplastic</a:t>
            </a:r>
            <a:r>
              <a:rPr lang="en-US" dirty="0" smtClean="0"/>
              <a:t>):Changes typically observed with </a:t>
            </a:r>
            <a:r>
              <a:rPr lang="en-US" dirty="0" err="1" smtClean="0"/>
              <a:t>anovulation</a:t>
            </a:r>
            <a:r>
              <a:rPr lang="en-US" dirty="0" smtClean="0"/>
              <a:t> or other etiology of prolonged exposure to estrogen. The morphology of endometrial hyperplasia varies from </a:t>
            </a:r>
            <a:r>
              <a:rPr lang="en-US" b="1" dirty="0" smtClean="0">
                <a:solidFill>
                  <a:srgbClr val="0070C0"/>
                </a:solidFill>
              </a:rPr>
              <a:t>proliferative </a:t>
            </a:r>
            <a:r>
              <a:rPr lang="en-US" b="1" dirty="0" err="1" smtClean="0">
                <a:solidFill>
                  <a:srgbClr val="0070C0"/>
                </a:solidFill>
              </a:rPr>
              <a:t>endometrium</a:t>
            </a:r>
            <a:r>
              <a:rPr lang="en-US" b="1" dirty="0" smtClean="0">
                <a:solidFill>
                  <a:srgbClr val="0070C0"/>
                </a:solidFill>
              </a:rPr>
              <a:t> </a:t>
            </a:r>
            <a:r>
              <a:rPr lang="en-US" dirty="0" smtClean="0"/>
              <a:t>with a few cysts (persistent proliferative </a:t>
            </a:r>
            <a:r>
              <a:rPr lang="en-US" dirty="0" err="1" smtClean="0"/>
              <a:t>endometrium</a:t>
            </a:r>
            <a:r>
              <a:rPr lang="en-US" dirty="0" smtClean="0"/>
              <a:t>) to "</a:t>
            </a:r>
            <a:r>
              <a:rPr lang="en-US" b="1" dirty="0" smtClean="0">
                <a:solidFill>
                  <a:srgbClr val="0070C0"/>
                </a:solidFill>
              </a:rPr>
              <a:t>cystic glandular hyperplasia</a:t>
            </a:r>
            <a:r>
              <a:rPr lang="en-US" dirty="0" smtClean="0"/>
              <a:t>," "</a:t>
            </a:r>
            <a:r>
              <a:rPr lang="en-US" b="1" dirty="0" smtClean="0">
                <a:solidFill>
                  <a:srgbClr val="0070C0"/>
                </a:solidFill>
              </a:rPr>
              <a:t>mild hyperplasia</a:t>
            </a:r>
            <a:r>
              <a:rPr lang="en-US" dirty="0" smtClean="0"/>
              <a:t>," or "</a:t>
            </a:r>
            <a:r>
              <a:rPr lang="en-US" b="1" dirty="0" smtClean="0">
                <a:solidFill>
                  <a:srgbClr val="0070C0"/>
                </a:solidFill>
              </a:rPr>
              <a:t>simple hyperplasia."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solidFill>
                  <a:srgbClr val="FF0000"/>
                </a:solidFill>
              </a:rPr>
              <a:t>Endometrial intraepithelial </a:t>
            </a:r>
            <a:r>
              <a:rPr lang="en-US" sz="3200" b="1" dirty="0" err="1" smtClean="0">
                <a:solidFill>
                  <a:srgbClr val="FF0000"/>
                </a:solidFill>
              </a:rPr>
              <a:t>neoplasia</a:t>
            </a:r>
            <a:r>
              <a:rPr lang="en-US" sz="3200" b="1" dirty="0" smtClean="0">
                <a:solidFill>
                  <a:srgbClr val="FF0000"/>
                </a:solidFill>
              </a:rPr>
              <a:t>-EIN- classification</a:t>
            </a:r>
            <a:endParaRPr lang="fa-IR" sz="3200" dirty="0">
              <a:solidFill>
                <a:srgbClr val="FF0000"/>
              </a:solidFill>
            </a:endParaRPr>
          </a:p>
        </p:txBody>
      </p:sp>
      <p:sp>
        <p:nvSpPr>
          <p:cNvPr id="3" name="Content Placeholder 2"/>
          <p:cNvSpPr>
            <a:spLocks noGrp="1"/>
          </p:cNvSpPr>
          <p:nvPr>
            <p:ph sz="quarter" idx="1"/>
          </p:nvPr>
        </p:nvSpPr>
        <p:spPr>
          <a:xfrm>
            <a:off x="612648" y="1600200"/>
            <a:ext cx="8153400" cy="4853136"/>
          </a:xfrm>
        </p:spPr>
        <p:txBody>
          <a:bodyPr>
            <a:normAutofit/>
          </a:bodyPr>
          <a:lstStyle/>
          <a:p>
            <a:pPr algn="l" rtl="0"/>
            <a:r>
              <a:rPr lang="en-US" b="1" dirty="0" smtClean="0">
                <a:solidFill>
                  <a:schemeClr val="accent2">
                    <a:lumMod val="75000"/>
                  </a:schemeClr>
                </a:solidFill>
              </a:rPr>
              <a:t>2-Endometrial intraepithelial </a:t>
            </a:r>
            <a:r>
              <a:rPr lang="en-US" b="1" dirty="0" err="1" smtClean="0">
                <a:solidFill>
                  <a:schemeClr val="accent2">
                    <a:lumMod val="75000"/>
                  </a:schemeClr>
                </a:solidFill>
              </a:rPr>
              <a:t>neoplasia</a:t>
            </a:r>
            <a:r>
              <a:rPr lang="en-US" b="1" dirty="0" smtClean="0">
                <a:solidFill>
                  <a:schemeClr val="accent2">
                    <a:lumMod val="75000"/>
                  </a:schemeClr>
                </a:solidFill>
              </a:rPr>
              <a:t> (EIN) </a:t>
            </a:r>
            <a:r>
              <a:rPr lang="en-US" dirty="0" smtClean="0"/>
              <a:t>: </a:t>
            </a:r>
            <a:r>
              <a:rPr lang="en-US" b="1" dirty="0" smtClean="0"/>
              <a:t>Endometrial </a:t>
            </a:r>
            <a:r>
              <a:rPr lang="en-US" b="1" dirty="0" err="1" smtClean="0"/>
              <a:t>precancers</a:t>
            </a:r>
            <a:r>
              <a:rPr lang="en-US" dirty="0" smtClean="0"/>
              <a:t>.</a:t>
            </a:r>
          </a:p>
          <a:p>
            <a:pPr algn="l" rtl="0"/>
            <a:r>
              <a:rPr lang="en-US" dirty="0" smtClean="0"/>
              <a:t>EIN classification categories do not correspond directly to specific categories in the WHO system, but there is some consistency. </a:t>
            </a:r>
          </a:p>
          <a:p>
            <a:pPr algn="l" rtl="0"/>
            <a:r>
              <a:rPr lang="en-US" b="1" dirty="0" smtClean="0"/>
              <a:t>EIN correlates with progression to endometrial carcinoma .</a:t>
            </a:r>
          </a:p>
          <a:p>
            <a:pPr marL="0" indent="0" algn="l" rtl="0">
              <a:buNone/>
            </a:pPr>
            <a:r>
              <a:rPr lang="en-US" dirty="0" smtClean="0"/>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FF0000"/>
                </a:solidFill>
              </a:rPr>
              <a:t>RISK OF ENDOMETRIAL CARCINOMA</a:t>
            </a:r>
            <a:endParaRPr lang="fa-IR" sz="3200" dirty="0">
              <a:solidFill>
                <a:srgbClr val="FF0000"/>
              </a:solidFill>
            </a:endParaRPr>
          </a:p>
        </p:txBody>
      </p:sp>
      <p:sp>
        <p:nvSpPr>
          <p:cNvPr id="3" name="Content Placeholder 2"/>
          <p:cNvSpPr>
            <a:spLocks noGrp="1"/>
          </p:cNvSpPr>
          <p:nvPr>
            <p:ph sz="quarter" idx="1"/>
          </p:nvPr>
        </p:nvSpPr>
        <p:spPr/>
        <p:txBody>
          <a:bodyPr>
            <a:normAutofit fontScale="92500" lnSpcReduction="20000"/>
          </a:bodyPr>
          <a:lstStyle/>
          <a:p>
            <a:pPr algn="l" rtl="0"/>
            <a:r>
              <a:rPr lang="en-US" b="1" dirty="0" smtClean="0"/>
              <a:t>Women at the highest risk include those with</a:t>
            </a:r>
            <a:r>
              <a:rPr lang="en-US" dirty="0" smtClean="0"/>
              <a:t>: </a:t>
            </a:r>
            <a:r>
              <a:rPr lang="en-US" b="1" dirty="0" smtClean="0">
                <a:solidFill>
                  <a:schemeClr val="accent2"/>
                </a:solidFill>
                <a:effectLst>
                  <a:outerShdw blurRad="38100" dist="38100" dir="2700000" algn="tl">
                    <a:srgbClr val="000000">
                      <a:alpha val="43137"/>
                    </a:srgbClr>
                  </a:outerShdw>
                </a:effectLst>
              </a:rPr>
              <a:t>atypical endometrial hyperplasia </a:t>
            </a:r>
            <a:r>
              <a:rPr lang="en-US" dirty="0" smtClean="0"/>
              <a:t>or </a:t>
            </a:r>
            <a:r>
              <a:rPr lang="en-US" b="1" dirty="0" smtClean="0">
                <a:solidFill>
                  <a:schemeClr val="accent2"/>
                </a:solidFill>
                <a:effectLst>
                  <a:outerShdw blurRad="38100" dist="38100" dir="2700000" algn="tl">
                    <a:srgbClr val="000000">
                      <a:alpha val="43137"/>
                    </a:srgbClr>
                  </a:outerShdw>
                </a:effectLst>
              </a:rPr>
              <a:t>EIN</a:t>
            </a:r>
            <a:r>
              <a:rPr lang="en-US" dirty="0" smtClean="0"/>
              <a:t> </a:t>
            </a:r>
            <a:r>
              <a:rPr lang="en-US" b="1" dirty="0" smtClean="0"/>
              <a:t>or and </a:t>
            </a:r>
            <a:r>
              <a:rPr lang="en-US" dirty="0" smtClean="0"/>
              <a:t>those with </a:t>
            </a:r>
            <a:r>
              <a:rPr lang="en-US" b="1" dirty="0" smtClean="0">
                <a:solidFill>
                  <a:schemeClr val="accent2"/>
                </a:solidFill>
                <a:effectLst>
                  <a:outerShdw blurRad="38100" dist="38100" dir="2700000" algn="tl">
                    <a:srgbClr val="000000">
                      <a:alpha val="43137"/>
                    </a:srgbClr>
                  </a:outerShdw>
                </a:effectLst>
              </a:rPr>
              <a:t>complex hyperplasia who have significant risk factors for endometrial carcinoma.</a:t>
            </a:r>
          </a:p>
          <a:p>
            <a:pPr algn="l" rtl="0"/>
            <a:r>
              <a:rPr lang="en-US" b="1" dirty="0" smtClean="0"/>
              <a:t>Coexistent carcinoma:</a:t>
            </a:r>
            <a:r>
              <a:rPr lang="en-US" dirty="0" smtClean="0"/>
              <a:t> </a:t>
            </a:r>
          </a:p>
          <a:p>
            <a:pPr algn="l" rtl="0"/>
            <a:r>
              <a:rPr lang="en-US" dirty="0" smtClean="0"/>
              <a:t>A study: In 127 women with EIN in an endometrial sample who subsequently underwent hysterectomy, the </a:t>
            </a:r>
            <a:r>
              <a:rPr lang="en-US" b="1" dirty="0" smtClean="0"/>
              <a:t>overall cancer incidence was </a:t>
            </a:r>
            <a:r>
              <a:rPr lang="en-US" b="1" u="sng" dirty="0" smtClean="0">
                <a:solidFill>
                  <a:schemeClr val="accent2"/>
                </a:solidFill>
                <a:effectLst>
                  <a:outerShdw blurRad="38100" dist="38100" dir="2700000" algn="tl">
                    <a:srgbClr val="000000">
                      <a:alpha val="43137"/>
                    </a:srgbClr>
                  </a:outerShdw>
                </a:effectLst>
              </a:rPr>
              <a:t>23</a:t>
            </a:r>
            <a:r>
              <a:rPr lang="en-US" b="1" dirty="0" smtClean="0"/>
              <a:t> %.</a:t>
            </a:r>
          </a:p>
          <a:p>
            <a:pPr algn="l" rtl="0"/>
            <a:r>
              <a:rPr lang="en-US" b="1" dirty="0" smtClean="0">
                <a:solidFill>
                  <a:srgbClr val="7030A0"/>
                </a:solidFill>
              </a:rPr>
              <a:t>Older age</a:t>
            </a:r>
            <a:r>
              <a:rPr lang="en-US" dirty="0" smtClean="0"/>
              <a:t>, </a:t>
            </a:r>
            <a:r>
              <a:rPr lang="en-US" b="1" dirty="0" smtClean="0">
                <a:solidFill>
                  <a:srgbClr val="7030A0"/>
                </a:solidFill>
              </a:rPr>
              <a:t>obesity</a:t>
            </a:r>
            <a:r>
              <a:rPr lang="en-US" dirty="0" smtClean="0"/>
              <a:t>, </a:t>
            </a:r>
            <a:r>
              <a:rPr lang="en-US" b="1" dirty="0" smtClean="0">
                <a:solidFill>
                  <a:srgbClr val="7030A0"/>
                </a:solidFill>
              </a:rPr>
              <a:t>diabetes mellitus</a:t>
            </a:r>
            <a:r>
              <a:rPr lang="en-US" dirty="0" smtClean="0"/>
              <a:t>, and </a:t>
            </a:r>
            <a:r>
              <a:rPr lang="en-US" b="1" dirty="0" smtClean="0">
                <a:solidFill>
                  <a:srgbClr val="7030A0"/>
                </a:solidFill>
              </a:rPr>
              <a:t>complex atypical endometrial hyperplasia</a:t>
            </a:r>
            <a:r>
              <a:rPr lang="en-US" dirty="0" smtClean="0"/>
              <a:t> are the strongest </a:t>
            </a:r>
            <a:r>
              <a:rPr lang="en-US" b="1" i="1" dirty="0" smtClean="0"/>
              <a:t>predictors of concurrent endometrial carcinoma among women with endometrial hyperplasia.</a:t>
            </a:r>
            <a:endParaRPr lang="fa-IR" b="1"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Progression to carcinoma</a:t>
            </a:r>
            <a:endParaRPr lang="fa-IR" sz="3600" dirty="0">
              <a:solidFill>
                <a:srgbClr val="FF0000"/>
              </a:solidFill>
            </a:endParaRPr>
          </a:p>
        </p:txBody>
      </p:sp>
      <p:sp>
        <p:nvSpPr>
          <p:cNvPr id="3" name="Content Placeholder 2"/>
          <p:cNvSpPr>
            <a:spLocks noGrp="1"/>
          </p:cNvSpPr>
          <p:nvPr>
            <p:ph sz="quarter" idx="1"/>
          </p:nvPr>
        </p:nvSpPr>
        <p:spPr/>
        <p:txBody>
          <a:bodyPr>
            <a:normAutofit lnSpcReduction="10000"/>
          </a:bodyPr>
          <a:lstStyle/>
          <a:p>
            <a:pPr algn="l" rtl="0"/>
            <a:r>
              <a:rPr lang="en-US" dirty="0" smtClean="0"/>
              <a:t>Study: The rate of endometrial carcinoma at hysterectomy was </a:t>
            </a:r>
            <a:r>
              <a:rPr lang="en-US" b="1" dirty="0" smtClean="0">
                <a:solidFill>
                  <a:schemeClr val="accent2"/>
                </a:solidFill>
                <a:effectLst>
                  <a:outerShdw blurRad="38100" dist="38100" dir="2700000" algn="tl">
                    <a:srgbClr val="000000">
                      <a:alpha val="43137"/>
                    </a:srgbClr>
                  </a:outerShdw>
                </a:effectLst>
              </a:rPr>
              <a:t>more than 10-fold higher in women with atypical hyperplasia</a:t>
            </a:r>
            <a:r>
              <a:rPr lang="en-US" dirty="0" smtClean="0"/>
              <a:t> than in women with no </a:t>
            </a:r>
            <a:r>
              <a:rPr lang="en-US" dirty="0" err="1" smtClean="0"/>
              <a:t>atypia</a:t>
            </a:r>
            <a:r>
              <a:rPr lang="en-US" dirty="0" smtClean="0"/>
              <a:t> </a:t>
            </a:r>
            <a:r>
              <a:rPr lang="en-US" b="1" u="sng" dirty="0" smtClean="0">
                <a:solidFill>
                  <a:schemeClr val="accent2"/>
                </a:solidFill>
                <a:effectLst>
                  <a:outerShdw blurRad="38100" dist="38100" dir="2700000" algn="tl">
                    <a:srgbClr val="000000">
                      <a:alpha val="43137"/>
                    </a:srgbClr>
                  </a:outerShdw>
                </a:effectLst>
              </a:rPr>
              <a:t>(23 versus 1.6 %).</a:t>
            </a:r>
          </a:p>
          <a:p>
            <a:pPr algn="l" rtl="0"/>
            <a:r>
              <a:rPr lang="en-US" b="1" dirty="0" err="1" smtClean="0"/>
              <a:t>Nonatypical</a:t>
            </a:r>
            <a:r>
              <a:rPr lang="en-US" b="1" dirty="0" smtClean="0"/>
              <a:t> endometrial hyperplasia</a:t>
            </a:r>
            <a:r>
              <a:rPr lang="en-US" dirty="0" smtClean="0"/>
              <a:t>, cumulative risk of progression increased from </a:t>
            </a:r>
            <a:r>
              <a:rPr lang="en-US" b="1" dirty="0" smtClean="0">
                <a:solidFill>
                  <a:srgbClr val="C00000"/>
                </a:solidFill>
              </a:rPr>
              <a:t>1.2 %(year 9), to 4.6 % (year 19) </a:t>
            </a:r>
            <a:r>
              <a:rPr lang="en-US" dirty="0" smtClean="0"/>
              <a:t>following hyperplasia diagnosis.</a:t>
            </a:r>
          </a:p>
          <a:p>
            <a:pPr algn="l" rtl="0"/>
            <a:r>
              <a:rPr lang="en-US" b="1" dirty="0" smtClean="0"/>
              <a:t>Atypical hyperplasia</a:t>
            </a:r>
            <a:r>
              <a:rPr lang="en-US" dirty="0" smtClean="0"/>
              <a:t>, cumulative risk increased from </a:t>
            </a:r>
            <a:r>
              <a:rPr lang="en-US" b="1" dirty="0" smtClean="0">
                <a:solidFill>
                  <a:srgbClr val="C00000"/>
                </a:solidFill>
              </a:rPr>
              <a:t>8.2 % (year 4), to 12.4 % (year 9), to 27.5 % (year 19).</a:t>
            </a:r>
          </a:p>
          <a:p>
            <a:pPr algn="l" rtl="0"/>
            <a:endParaRPr lang="en-US" dirty="0" smtClean="0"/>
          </a:p>
          <a:p>
            <a:pPr algn="l" rtl="0"/>
            <a:endParaRPr lang="fa-I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28600"/>
            <a:ext cx="8266014" cy="485756"/>
          </a:xfrm>
        </p:spPr>
        <p:txBody>
          <a:bodyPr>
            <a:normAutofit fontScale="90000"/>
          </a:bodyPr>
          <a:lstStyle/>
          <a:p>
            <a:r>
              <a:rPr lang="en-US" sz="3600" b="1" dirty="0" smtClean="0">
                <a:solidFill>
                  <a:srgbClr val="FF0000"/>
                </a:solidFill>
              </a:rPr>
              <a:t>RISK FACTORS</a:t>
            </a:r>
            <a:endParaRPr lang="fa-IR" sz="3600" dirty="0">
              <a:solidFill>
                <a:srgbClr val="FF0000"/>
              </a:solidFill>
            </a:endParaRPr>
          </a:p>
        </p:txBody>
      </p:sp>
      <p:pic>
        <p:nvPicPr>
          <p:cNvPr id="7170" name="Picture 2"/>
          <p:cNvPicPr>
            <a:picLocks noGrp="1" noChangeAspect="1" noChangeArrowheads="1"/>
          </p:cNvPicPr>
          <p:nvPr>
            <p:ph sz="quarter" idx="1"/>
          </p:nvPr>
        </p:nvPicPr>
        <p:blipFill>
          <a:blip r:embed="rId2" cstate="print"/>
          <a:srcRect l="13672" t="24805" r="13930" b="19836"/>
          <a:stretch>
            <a:fillRect/>
          </a:stretch>
        </p:blipFill>
        <p:spPr bwMode="auto">
          <a:xfrm>
            <a:off x="0" y="714356"/>
            <a:ext cx="9144000" cy="614364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13125" t="20000" r="14218" b="22963"/>
          <a:stretch>
            <a:fillRect/>
          </a:stretch>
        </p:blipFill>
        <p:spPr bwMode="auto">
          <a:xfrm>
            <a:off x="0" y="0"/>
            <a:ext cx="9144000" cy="664371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l="13594" t="20833" r="48906" b="25000"/>
          <a:stretch>
            <a:fillRect/>
          </a:stretch>
        </p:blipFill>
        <p:spPr bwMode="auto">
          <a:xfrm>
            <a:off x="428596" y="142852"/>
            <a:ext cx="8286808" cy="657229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l="14531" t="30000" r="49844" b="29166"/>
          <a:stretch>
            <a:fillRect/>
          </a:stretch>
        </p:blipFill>
        <p:spPr bwMode="auto">
          <a:xfrm>
            <a:off x="500034" y="285728"/>
            <a:ext cx="8143932" cy="628654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latin typeface="Times New Roman" pitchFamily="18" charset="0"/>
                <a:cs typeface="Times New Roman" pitchFamily="18" charset="0"/>
              </a:rPr>
              <a:t>INTRODUCTION</a:t>
            </a:r>
            <a:endParaRPr lang="fa-IR" sz="3600"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85000" lnSpcReduction="10000"/>
          </a:bodyPr>
          <a:lstStyle/>
          <a:p>
            <a:pPr algn="l" rtl="0"/>
            <a:r>
              <a:rPr lang="en-US" dirty="0" smtClean="0"/>
              <a:t>The endometrium (lining of the uterus) may develop endometrial hyperplasia (EH), which includes:</a:t>
            </a:r>
          </a:p>
          <a:p>
            <a:pPr marL="514350" indent="-514350" algn="l" rtl="0">
              <a:buFont typeface="+mj-lt"/>
              <a:buAutoNum type="arabicPeriod"/>
            </a:pPr>
            <a:r>
              <a:rPr lang="en-US" b="1" dirty="0" smtClean="0">
                <a:solidFill>
                  <a:srgbClr val="0070C0"/>
                </a:solidFill>
              </a:rPr>
              <a:t> </a:t>
            </a:r>
            <a:r>
              <a:rPr lang="en-US" b="1" dirty="0">
                <a:solidFill>
                  <a:srgbClr val="0070C0"/>
                </a:solidFill>
              </a:rPr>
              <a:t>N</a:t>
            </a:r>
            <a:r>
              <a:rPr lang="en-US" b="1" dirty="0" smtClean="0">
                <a:solidFill>
                  <a:srgbClr val="0070C0"/>
                </a:solidFill>
              </a:rPr>
              <a:t>on-neoplastic entities</a:t>
            </a:r>
            <a:r>
              <a:rPr lang="en-US" dirty="0" smtClean="0"/>
              <a:t> (disordered proliferative endometrium, benign hyperplasia, simple and complex </a:t>
            </a:r>
            <a:r>
              <a:rPr lang="en-US" dirty="0" err="1" smtClean="0"/>
              <a:t>hyperplasias</a:t>
            </a:r>
            <a:r>
              <a:rPr lang="en-US" dirty="0" smtClean="0"/>
              <a:t> without atypia) characterized by a proliferation of endometrial glands of irregular size and shape</a:t>
            </a:r>
            <a:r>
              <a:rPr lang="en-US" dirty="0"/>
              <a:t>. Compared with proliferative endometrium, there is an increase in the endometrial gland-to-stroma ratio.</a:t>
            </a:r>
            <a:endParaRPr lang="en-US" dirty="0" smtClean="0"/>
          </a:p>
          <a:p>
            <a:pPr marL="514350" indent="-514350" algn="l" rtl="0">
              <a:buFont typeface="+mj-lt"/>
              <a:buAutoNum type="arabicPeriod"/>
            </a:pPr>
            <a:r>
              <a:rPr lang="en-US" dirty="0" smtClean="0"/>
              <a:t> </a:t>
            </a:r>
            <a:r>
              <a:rPr lang="en-US" b="1" dirty="0">
                <a:solidFill>
                  <a:srgbClr val="0070C0"/>
                </a:solidFill>
              </a:rPr>
              <a:t>P</a:t>
            </a:r>
            <a:r>
              <a:rPr lang="en-US" b="1" dirty="0" smtClean="0">
                <a:solidFill>
                  <a:srgbClr val="0070C0"/>
                </a:solidFill>
              </a:rPr>
              <a:t>recancerous neoplasms</a:t>
            </a:r>
            <a:r>
              <a:rPr lang="en-US" dirty="0" smtClean="0"/>
              <a:t> (endometrial intraepithelial neoplasms [EIN], and all atypical complex hyperplasia) characterized by neoplastic features but without invasion. </a:t>
            </a:r>
          </a:p>
          <a:p>
            <a:pPr algn="l" rtl="0"/>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CLINICAL PRESENTATION</a:t>
            </a:r>
            <a:endParaRPr lang="fa-IR" sz="3600" dirty="0">
              <a:solidFill>
                <a:srgbClr val="FF0000"/>
              </a:solidFill>
            </a:endParaRPr>
          </a:p>
        </p:txBody>
      </p:sp>
      <p:sp>
        <p:nvSpPr>
          <p:cNvPr id="3" name="Content Placeholder 2"/>
          <p:cNvSpPr>
            <a:spLocks noGrp="1"/>
          </p:cNvSpPr>
          <p:nvPr>
            <p:ph sz="quarter" idx="1"/>
          </p:nvPr>
        </p:nvSpPr>
        <p:spPr/>
        <p:txBody>
          <a:bodyPr>
            <a:normAutofit lnSpcReduction="10000"/>
          </a:bodyPr>
          <a:lstStyle/>
          <a:p>
            <a:pPr algn="l" rtl="0"/>
            <a:r>
              <a:rPr lang="en-US" dirty="0" smtClean="0"/>
              <a:t>Endometrial hyperplasia typically presents with </a:t>
            </a:r>
            <a:r>
              <a:rPr lang="en-US" b="1" dirty="0" smtClean="0"/>
              <a:t>AUB</a:t>
            </a:r>
            <a:r>
              <a:rPr lang="en-US" dirty="0" smtClean="0"/>
              <a:t> and is most common in women who are </a:t>
            </a:r>
            <a:r>
              <a:rPr lang="en-US" b="1" i="1" dirty="0" err="1" smtClean="0"/>
              <a:t>perimenopausal</a:t>
            </a:r>
            <a:r>
              <a:rPr lang="en-US" dirty="0" smtClean="0"/>
              <a:t> or </a:t>
            </a:r>
            <a:r>
              <a:rPr lang="en-US" b="1" i="1" dirty="0" smtClean="0"/>
              <a:t>early postmenopausal</a:t>
            </a:r>
            <a:r>
              <a:rPr lang="en-US" dirty="0" smtClean="0"/>
              <a:t>, and with </a:t>
            </a:r>
            <a:r>
              <a:rPr lang="en-US" b="1" i="1" dirty="0" smtClean="0"/>
              <a:t>increasing age in premenopausal women</a:t>
            </a:r>
            <a:r>
              <a:rPr lang="en-US" dirty="0" smtClean="0"/>
              <a:t>. </a:t>
            </a:r>
          </a:p>
          <a:p>
            <a:pPr algn="l" rtl="0"/>
            <a:r>
              <a:rPr lang="en-US" dirty="0" smtClean="0"/>
              <a:t>Among </a:t>
            </a:r>
            <a:r>
              <a:rPr lang="en-US" b="1" dirty="0" smtClean="0"/>
              <a:t>premenopausal</a:t>
            </a:r>
            <a:r>
              <a:rPr lang="en-US" dirty="0" smtClean="0"/>
              <a:t> women, </a:t>
            </a:r>
            <a:r>
              <a:rPr lang="en-US" b="1" dirty="0" smtClean="0">
                <a:solidFill>
                  <a:schemeClr val="accent2"/>
                </a:solidFill>
                <a:effectLst>
                  <a:outerShdw blurRad="38100" dist="38100" dir="2700000" algn="tl">
                    <a:srgbClr val="000000">
                      <a:alpha val="43137"/>
                    </a:srgbClr>
                  </a:outerShdw>
                </a:effectLst>
              </a:rPr>
              <a:t>obesity</a:t>
            </a:r>
            <a:r>
              <a:rPr lang="en-US" dirty="0" smtClean="0"/>
              <a:t>, </a:t>
            </a:r>
            <a:r>
              <a:rPr lang="en-US" b="1" dirty="0" smtClean="0">
                <a:solidFill>
                  <a:schemeClr val="accent2"/>
                </a:solidFill>
                <a:effectLst>
                  <a:outerShdw blurRad="38100" dist="38100" dir="2700000" algn="tl">
                    <a:srgbClr val="000000">
                      <a:alpha val="43137"/>
                    </a:srgbClr>
                  </a:outerShdw>
                </a:effectLst>
              </a:rPr>
              <a:t>PCO</a:t>
            </a:r>
            <a:r>
              <a:rPr lang="en-US" dirty="0" smtClean="0"/>
              <a:t>, and </a:t>
            </a:r>
            <a:r>
              <a:rPr lang="en-US" b="1" dirty="0" smtClean="0">
                <a:solidFill>
                  <a:schemeClr val="accent2"/>
                </a:solidFill>
                <a:effectLst>
                  <a:outerShdw blurRad="38100" dist="38100" dir="2700000" algn="tl">
                    <a:srgbClr val="000000">
                      <a:alpha val="43137"/>
                    </a:srgbClr>
                  </a:outerShdw>
                </a:effectLst>
              </a:rPr>
              <a:t>chronic </a:t>
            </a:r>
            <a:r>
              <a:rPr lang="en-US" b="1" dirty="0" err="1" smtClean="0">
                <a:solidFill>
                  <a:schemeClr val="accent2"/>
                </a:solidFill>
                <a:effectLst>
                  <a:outerShdw blurRad="38100" dist="38100" dir="2700000" algn="tl">
                    <a:srgbClr val="000000">
                      <a:alpha val="43137"/>
                    </a:srgbClr>
                  </a:outerShdw>
                </a:effectLst>
              </a:rPr>
              <a:t>anovulation</a:t>
            </a:r>
            <a:r>
              <a:rPr lang="en-US" b="1" dirty="0" smtClean="0">
                <a:solidFill>
                  <a:schemeClr val="accent2"/>
                </a:solidFill>
                <a:effectLst>
                  <a:outerShdw blurRad="38100" dist="38100" dir="2700000" algn="tl">
                    <a:srgbClr val="000000">
                      <a:alpha val="43137"/>
                    </a:srgbClr>
                  </a:outerShdw>
                </a:effectLst>
              </a:rPr>
              <a:t> </a:t>
            </a:r>
            <a:r>
              <a:rPr lang="en-US" dirty="0" smtClean="0"/>
              <a:t>are commonly associated factors.</a:t>
            </a:r>
          </a:p>
          <a:p>
            <a:pPr algn="l" rtl="0"/>
            <a:r>
              <a:rPr lang="en-US" dirty="0" smtClean="0"/>
              <a:t> Occasionally, in women with </a:t>
            </a:r>
            <a:r>
              <a:rPr lang="en-US" b="1" dirty="0" smtClean="0"/>
              <a:t>no AUB </a:t>
            </a:r>
            <a:r>
              <a:rPr lang="en-US" dirty="0" smtClean="0"/>
              <a:t>, endometrial hyperplasia is detected via </a:t>
            </a:r>
            <a:r>
              <a:rPr lang="en-US" b="1" dirty="0" smtClean="0">
                <a:solidFill>
                  <a:srgbClr val="C00000"/>
                </a:solidFill>
              </a:rPr>
              <a:t>abnormal glandular or endometrial cells </a:t>
            </a:r>
            <a:r>
              <a:rPr lang="en-US" dirty="0" smtClean="0"/>
              <a:t>on </a:t>
            </a:r>
            <a:r>
              <a:rPr lang="en-US" b="1" dirty="0" smtClean="0"/>
              <a:t>cervical cytology.</a:t>
            </a:r>
            <a:endParaRPr lang="fa-IR"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DIAGNOSTIC EVALUATION</a:t>
            </a:r>
            <a:endParaRPr lang="fa-IR" sz="3600" dirty="0">
              <a:solidFill>
                <a:srgbClr val="FF0000"/>
              </a:solidFill>
            </a:endParaRPr>
          </a:p>
        </p:txBody>
      </p:sp>
      <p:sp>
        <p:nvSpPr>
          <p:cNvPr id="3" name="Content Placeholder 2"/>
          <p:cNvSpPr>
            <a:spLocks noGrp="1"/>
          </p:cNvSpPr>
          <p:nvPr>
            <p:ph sz="quarter" idx="1"/>
          </p:nvPr>
        </p:nvSpPr>
        <p:spPr>
          <a:xfrm>
            <a:off x="612648" y="1600200"/>
            <a:ext cx="8153400" cy="4900634"/>
          </a:xfrm>
        </p:spPr>
        <p:txBody>
          <a:bodyPr>
            <a:normAutofit fontScale="92500" lnSpcReduction="20000"/>
          </a:bodyPr>
          <a:lstStyle/>
          <a:p>
            <a:pPr algn="l" rtl="0"/>
            <a:r>
              <a:rPr lang="en-US" dirty="0" smtClean="0"/>
              <a:t>Women with a clinical presentation suspicious for endometrial hyperplasia are evaluated initially with </a:t>
            </a:r>
            <a:r>
              <a:rPr lang="en-US" b="1" dirty="0" smtClean="0">
                <a:solidFill>
                  <a:schemeClr val="accent2"/>
                </a:solidFill>
                <a:effectLst>
                  <a:outerShdw blurRad="38100" dist="38100" dir="2700000" algn="tl">
                    <a:srgbClr val="000000">
                      <a:alpha val="43137"/>
                    </a:srgbClr>
                  </a:outerShdw>
                </a:effectLst>
              </a:rPr>
              <a:t>physical examination</a:t>
            </a:r>
            <a:r>
              <a:rPr lang="en-US" dirty="0" smtClean="0"/>
              <a:t>.</a:t>
            </a:r>
          </a:p>
          <a:p>
            <a:pPr algn="l" rtl="0"/>
            <a:r>
              <a:rPr lang="en-US" dirty="0" smtClean="0"/>
              <a:t> </a:t>
            </a:r>
            <a:r>
              <a:rPr lang="en-US" b="1" dirty="0" smtClean="0">
                <a:solidFill>
                  <a:schemeClr val="accent2"/>
                </a:solidFill>
                <a:effectLst>
                  <a:outerShdw blurRad="38100" dist="38100" dir="2700000" algn="tl">
                    <a:srgbClr val="000000">
                      <a:alpha val="43137"/>
                    </a:srgbClr>
                  </a:outerShdw>
                </a:effectLst>
              </a:rPr>
              <a:t>Pelvic </a:t>
            </a:r>
            <a:r>
              <a:rPr lang="en-US" b="1" dirty="0" err="1" smtClean="0">
                <a:solidFill>
                  <a:schemeClr val="accent2"/>
                </a:solidFill>
                <a:effectLst>
                  <a:outerShdw blurRad="38100" dist="38100" dir="2700000" algn="tl">
                    <a:srgbClr val="000000">
                      <a:alpha val="43137"/>
                    </a:srgbClr>
                  </a:outerShdw>
                </a:effectLst>
              </a:rPr>
              <a:t>sonography</a:t>
            </a:r>
            <a:r>
              <a:rPr lang="en-US" b="1" dirty="0" smtClean="0">
                <a:solidFill>
                  <a:schemeClr val="accent2"/>
                </a:solidFill>
                <a:effectLst>
                  <a:outerShdw blurRad="38100" dist="38100" dir="2700000" algn="tl">
                    <a:srgbClr val="000000">
                      <a:alpha val="43137"/>
                    </a:srgbClr>
                  </a:outerShdw>
                </a:effectLst>
              </a:rPr>
              <a:t> </a:t>
            </a:r>
            <a:r>
              <a:rPr lang="en-US" dirty="0" smtClean="0"/>
              <a:t>may also be performed to evaluate for other etiologies of AUB or to assess endometrial thickness in postmenopausal women; however, ultrasound criteria have been set for detection of endometrial carcinoma, but not endometrial hyperplasia. </a:t>
            </a:r>
          </a:p>
          <a:p>
            <a:pPr algn="l" rtl="0"/>
            <a:r>
              <a:rPr lang="en-US" dirty="0" smtClean="0"/>
              <a:t>Endometrial thickness is not a reliable test for endometrial </a:t>
            </a:r>
            <a:r>
              <a:rPr lang="en-US" dirty="0" err="1" smtClean="0"/>
              <a:t>neoplasia</a:t>
            </a:r>
            <a:r>
              <a:rPr lang="en-US" dirty="0" smtClean="0"/>
              <a:t> in premenopausal women.</a:t>
            </a:r>
          </a:p>
          <a:p>
            <a:pPr algn="l" rtl="0"/>
            <a:r>
              <a:rPr lang="en-US" dirty="0" smtClean="0"/>
              <a:t> </a:t>
            </a:r>
            <a:r>
              <a:rPr lang="en-US" b="1" dirty="0" smtClean="0">
                <a:solidFill>
                  <a:srgbClr val="00B050"/>
                </a:solidFill>
                <a:effectLst>
                  <a:outerShdw blurRad="38100" dist="38100" dir="2700000" algn="tl">
                    <a:srgbClr val="000000">
                      <a:alpha val="43137"/>
                    </a:srgbClr>
                  </a:outerShdw>
                </a:effectLst>
              </a:rPr>
              <a:t>Endometrial sampling </a:t>
            </a:r>
            <a:r>
              <a:rPr lang="en-US" b="1" dirty="0" smtClean="0"/>
              <a:t>is the </a:t>
            </a:r>
            <a:r>
              <a:rPr lang="en-US" b="1" u="sng" dirty="0" smtClean="0">
                <a:solidFill>
                  <a:schemeClr val="accent2"/>
                </a:solidFill>
                <a:effectLst>
                  <a:outerShdw blurRad="38100" dist="38100" dir="2700000" algn="tl">
                    <a:srgbClr val="000000">
                      <a:alpha val="43137"/>
                    </a:srgbClr>
                  </a:outerShdw>
                </a:effectLst>
              </a:rPr>
              <a:t>gold standard </a:t>
            </a:r>
            <a:r>
              <a:rPr lang="en-US" b="1" dirty="0" smtClean="0"/>
              <a:t>for diagnosis of endometrial hyperplasia</a:t>
            </a:r>
            <a:endParaRPr lang="fa-IR"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solidFill>
                  <a:srgbClr val="FF0000"/>
                </a:solidFill>
              </a:rPr>
              <a:t>FURTHER EVALUATION AFTER ENDOMETRIAL SAMPLING</a:t>
            </a:r>
            <a:endParaRPr lang="fa-IR" sz="2800" dirty="0">
              <a:solidFill>
                <a:srgbClr val="FF0000"/>
              </a:solidFill>
            </a:endParaRPr>
          </a:p>
        </p:txBody>
      </p:sp>
      <p:sp>
        <p:nvSpPr>
          <p:cNvPr id="3" name="Content Placeholder 2"/>
          <p:cNvSpPr>
            <a:spLocks noGrp="1"/>
          </p:cNvSpPr>
          <p:nvPr>
            <p:ph sz="quarter" idx="1"/>
          </p:nvPr>
        </p:nvSpPr>
        <p:spPr/>
        <p:txBody>
          <a:bodyPr>
            <a:normAutofit fontScale="92500" lnSpcReduction="10000"/>
          </a:bodyPr>
          <a:lstStyle/>
          <a:p>
            <a:pPr algn="l" rtl="0"/>
            <a:r>
              <a:rPr lang="en-US" b="1" dirty="0" smtClean="0">
                <a:solidFill>
                  <a:srgbClr val="00B050"/>
                </a:solidFill>
                <a:effectLst>
                  <a:outerShdw blurRad="38100" dist="38100" dir="2700000" algn="tl">
                    <a:srgbClr val="000000">
                      <a:alpha val="43137"/>
                    </a:srgbClr>
                  </a:outerShdw>
                </a:effectLst>
              </a:rPr>
              <a:t>Negative endometrial sampling</a:t>
            </a:r>
            <a:endParaRPr lang="en-US" dirty="0" smtClean="0">
              <a:solidFill>
                <a:srgbClr val="00B050"/>
              </a:solidFill>
              <a:effectLst>
                <a:outerShdw blurRad="38100" dist="38100" dir="2700000" algn="tl">
                  <a:srgbClr val="000000">
                    <a:alpha val="43137"/>
                  </a:srgbClr>
                </a:outerShdw>
              </a:effectLst>
            </a:endParaRPr>
          </a:p>
          <a:p>
            <a:pPr algn="l" rtl="0"/>
            <a:r>
              <a:rPr lang="en-US" b="1" dirty="0" smtClean="0">
                <a:solidFill>
                  <a:srgbClr val="00B050"/>
                </a:solidFill>
                <a:effectLst>
                  <a:outerShdw blurRad="38100" dist="38100" dir="2700000" algn="tl">
                    <a:srgbClr val="000000">
                      <a:alpha val="43137"/>
                    </a:srgbClr>
                  </a:outerShdw>
                </a:effectLst>
              </a:rPr>
              <a:t>Insufficient cells on endometrial biopsy</a:t>
            </a:r>
            <a:r>
              <a:rPr lang="en-US" dirty="0" smtClean="0"/>
              <a:t>: Women with an endometrial biopsy result that has insufficient endometrial cells and for whom there is a clinical concern for neoplasm should have sampling repeated with an office biopsy or dilation and curettage (D&amp;C). If two office endometrial biopsies have been unsuccessful, a D&amp;C should be performed. Cervical </a:t>
            </a:r>
            <a:r>
              <a:rPr lang="en-US" dirty="0" err="1" smtClean="0"/>
              <a:t>stenosis</a:t>
            </a:r>
            <a:r>
              <a:rPr lang="en-US" dirty="0" smtClean="0"/>
              <a:t>, a common cause of an unsuccessful biopsy, can be managed with </a:t>
            </a:r>
            <a:r>
              <a:rPr lang="en-US" dirty="0" err="1" smtClean="0"/>
              <a:t>preprocedure</a:t>
            </a:r>
            <a:r>
              <a:rPr lang="en-US" dirty="0" smtClean="0"/>
              <a:t> cervical preparation or dilation.</a:t>
            </a:r>
          </a:p>
          <a:p>
            <a:pPr algn="l" rtl="0">
              <a:buNone/>
            </a:pPr>
            <a:endParaRPr lang="fa-I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solidFill>
                  <a:srgbClr val="FF0000"/>
                </a:solidFill>
              </a:rPr>
              <a:t>FURTHER EVALUATION AFTER ENDOMETRIAL SAMPLING</a:t>
            </a:r>
            <a:endParaRPr lang="fa-IR" sz="2800" dirty="0">
              <a:solidFill>
                <a:srgbClr val="FF0000"/>
              </a:solidFill>
            </a:endParaRPr>
          </a:p>
        </p:txBody>
      </p:sp>
      <p:sp>
        <p:nvSpPr>
          <p:cNvPr id="3" name="Content Placeholder 2"/>
          <p:cNvSpPr>
            <a:spLocks noGrp="1"/>
          </p:cNvSpPr>
          <p:nvPr>
            <p:ph sz="quarter" idx="1"/>
          </p:nvPr>
        </p:nvSpPr>
        <p:spPr>
          <a:xfrm>
            <a:off x="612648" y="1600200"/>
            <a:ext cx="8153400" cy="5043510"/>
          </a:xfrm>
        </p:spPr>
        <p:txBody>
          <a:bodyPr>
            <a:normAutofit fontScale="77500" lnSpcReduction="20000"/>
          </a:bodyPr>
          <a:lstStyle/>
          <a:p>
            <a:pPr algn="l" rtl="0"/>
            <a:r>
              <a:rPr lang="en-US" sz="3600" b="1" dirty="0" smtClean="0">
                <a:solidFill>
                  <a:srgbClr val="00B050"/>
                </a:solidFill>
                <a:effectLst>
                  <a:outerShdw blurRad="38100" dist="38100" dir="2700000" algn="tl">
                    <a:srgbClr val="000000">
                      <a:alpha val="43137"/>
                    </a:srgbClr>
                  </a:outerShdw>
                </a:effectLst>
              </a:rPr>
              <a:t>Persistent or recurrent bleeding</a:t>
            </a:r>
            <a:r>
              <a:rPr lang="en-US" dirty="0" smtClean="0"/>
              <a:t>:</a:t>
            </a:r>
          </a:p>
          <a:p>
            <a:pPr algn="l" rtl="0"/>
            <a:r>
              <a:rPr lang="en-US" dirty="0" smtClean="0"/>
              <a:t>If bleeding </a:t>
            </a:r>
            <a:r>
              <a:rPr lang="en-US" b="1" dirty="0" smtClean="0"/>
              <a:t>persists or recurs </a:t>
            </a:r>
            <a:r>
              <a:rPr lang="en-US" dirty="0" smtClean="0"/>
              <a:t>within </a:t>
            </a:r>
            <a:r>
              <a:rPr lang="en-US" sz="3600" b="1" u="sng" dirty="0" smtClean="0"/>
              <a:t>3-6 months </a:t>
            </a:r>
            <a:r>
              <a:rPr lang="en-US" dirty="0" smtClean="0"/>
              <a:t>after endometrial sampling with benign findings, </a:t>
            </a:r>
            <a:r>
              <a:rPr lang="en-US" b="1" dirty="0" smtClean="0"/>
              <a:t>further evaluation is required</a:t>
            </a:r>
            <a:r>
              <a:rPr lang="en-US" dirty="0" smtClean="0"/>
              <a:t>.</a:t>
            </a:r>
          </a:p>
          <a:p>
            <a:pPr algn="l" rtl="0"/>
            <a:r>
              <a:rPr lang="en-US" dirty="0" smtClean="0"/>
              <a:t>AUB symptoms may be due to a missed diagnosis of endometrial </a:t>
            </a:r>
            <a:r>
              <a:rPr lang="en-US" dirty="0" err="1" smtClean="0"/>
              <a:t>neoplasia</a:t>
            </a:r>
            <a:r>
              <a:rPr lang="en-US" dirty="0" smtClean="0"/>
              <a:t> or to other etiologies.</a:t>
            </a:r>
          </a:p>
          <a:p>
            <a:pPr algn="l" rtl="0"/>
            <a:r>
              <a:rPr lang="en-US" b="1" dirty="0" smtClean="0">
                <a:solidFill>
                  <a:srgbClr val="7030A0"/>
                </a:solidFill>
              </a:rPr>
              <a:t>It is essential to repeat endometrial sampling to exclude endometrial neoplasm.</a:t>
            </a:r>
          </a:p>
          <a:p>
            <a:pPr algn="l" rtl="0"/>
            <a:r>
              <a:rPr lang="en-US" dirty="0" smtClean="0"/>
              <a:t> Reported rates of endometrial </a:t>
            </a:r>
            <a:r>
              <a:rPr lang="en-US" dirty="0" err="1" smtClean="0"/>
              <a:t>neoplasia</a:t>
            </a:r>
            <a:r>
              <a:rPr lang="en-US" dirty="0" smtClean="0"/>
              <a:t> in women evaluated for persistent or recurrent postmenopausal bleeding vary widely, from </a:t>
            </a:r>
            <a:r>
              <a:rPr lang="en-US" b="1" dirty="0" smtClean="0">
                <a:solidFill>
                  <a:srgbClr val="C00000"/>
                </a:solidFill>
              </a:rPr>
              <a:t>4 to 22 % </a:t>
            </a:r>
            <a:r>
              <a:rPr lang="en-US" dirty="0" smtClean="0"/>
              <a:t>. In particular, patients with risk factors for endometrial carcinoma should have </a:t>
            </a:r>
            <a:r>
              <a:rPr lang="en-US" b="1" dirty="0" smtClean="0"/>
              <a:t>repeat sampling </a:t>
            </a:r>
            <a:r>
              <a:rPr lang="en-US" dirty="0" smtClean="0"/>
              <a:t>.</a:t>
            </a:r>
          </a:p>
          <a:p>
            <a:pPr algn="l" rtl="0"/>
            <a:r>
              <a:rPr lang="en-US" b="1" dirty="0" err="1" smtClean="0">
                <a:solidFill>
                  <a:srgbClr val="7030A0"/>
                </a:solidFill>
              </a:rPr>
              <a:t>Transvaginal</a:t>
            </a:r>
            <a:r>
              <a:rPr lang="en-US" b="1" dirty="0" smtClean="0">
                <a:solidFill>
                  <a:srgbClr val="7030A0"/>
                </a:solidFill>
              </a:rPr>
              <a:t> ultrasound</a:t>
            </a:r>
            <a:r>
              <a:rPr lang="en-US" dirty="0" smtClean="0"/>
              <a:t>, </a:t>
            </a:r>
            <a:r>
              <a:rPr lang="en-US" b="1" dirty="0" err="1" smtClean="0">
                <a:solidFill>
                  <a:srgbClr val="7030A0"/>
                </a:solidFill>
              </a:rPr>
              <a:t>sonohysterography</a:t>
            </a:r>
            <a:r>
              <a:rPr lang="en-US" dirty="0" smtClean="0"/>
              <a:t>, or </a:t>
            </a:r>
            <a:r>
              <a:rPr lang="en-US" b="1" dirty="0" smtClean="0">
                <a:solidFill>
                  <a:srgbClr val="7030A0"/>
                </a:solidFill>
              </a:rPr>
              <a:t>diagnostic hysteroscopy</a:t>
            </a:r>
            <a:r>
              <a:rPr lang="en-US" dirty="0" smtClean="0"/>
              <a:t> should be performed to exclude structural lesions (</a:t>
            </a:r>
            <a:r>
              <a:rPr lang="en-US" dirty="0" err="1" smtClean="0"/>
              <a:t>leiomyomas</a:t>
            </a:r>
            <a:r>
              <a:rPr lang="en-US" dirty="0" smtClean="0"/>
              <a:t>, endometrial polyps). Any structural lesions that are found should be treated, as appropriate.</a:t>
            </a:r>
          </a:p>
          <a:p>
            <a:pPr algn="l" rtl="0"/>
            <a:endParaRPr lang="fa-I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Follow-up of biopsy or curettage results</a:t>
            </a:r>
            <a:endParaRPr lang="fa-IR" sz="3600" dirty="0">
              <a:solidFill>
                <a:srgbClr val="FF0000"/>
              </a:solidFill>
            </a:endParaRPr>
          </a:p>
        </p:txBody>
      </p:sp>
      <p:sp>
        <p:nvSpPr>
          <p:cNvPr id="3" name="Content Placeholder 2"/>
          <p:cNvSpPr>
            <a:spLocks noGrp="1"/>
          </p:cNvSpPr>
          <p:nvPr>
            <p:ph sz="quarter" idx="1"/>
          </p:nvPr>
        </p:nvSpPr>
        <p:spPr>
          <a:xfrm>
            <a:off x="612648" y="1600200"/>
            <a:ext cx="8153400" cy="4757758"/>
          </a:xfrm>
        </p:spPr>
        <p:txBody>
          <a:bodyPr>
            <a:normAutofit fontScale="85000" lnSpcReduction="20000"/>
          </a:bodyPr>
          <a:lstStyle/>
          <a:p>
            <a:pPr algn="l" rtl="0"/>
            <a:r>
              <a:rPr lang="en-US" dirty="0" smtClean="0"/>
              <a:t>A diagnosis of atypical endometrial hyperplasia/intraepithelial neoplasm raises concern for a coexistent endometrial carcinoma. Coexistent endometrial carcinoma may be present in approximately 37 percent of women with a preoperative diagnosis of complex atypical hyperplasia at time of hysterectomy .</a:t>
            </a:r>
          </a:p>
          <a:p>
            <a:pPr algn="l" rtl="0"/>
            <a:r>
              <a:rPr lang="en-US" dirty="0" smtClean="0"/>
              <a:t>Some data suggest D&amp;C is more effective than office endometrial biopsy at detecting coexistent carcinoma (33 versus 47 %); </a:t>
            </a:r>
          </a:p>
          <a:p>
            <a:pPr algn="l" rtl="0"/>
            <a:r>
              <a:rPr lang="en-US" dirty="0" smtClean="0"/>
              <a:t>However, neither is sufficient to exclude malignant neoplasm. </a:t>
            </a:r>
          </a:p>
          <a:p>
            <a:pPr algn="l" rtl="0"/>
            <a:r>
              <a:rPr lang="en-US" dirty="0" smtClean="0"/>
              <a:t>For women with a diagnosis on office endometrial biopsy of atypical endometrial hyperplasia who desire medical management, in our practice, we perform a D&amp;C to exclude endometrial carcinoma.</a:t>
            </a:r>
          </a:p>
          <a:p>
            <a:pPr algn="l" rtl="0"/>
            <a:endParaRPr lang="en-US" dirty="0" smtClean="0"/>
          </a:p>
          <a:p>
            <a:pPr algn="l" rtl="0"/>
            <a:endParaRPr lang="en-US" dirty="0" smtClean="0"/>
          </a:p>
          <a:p>
            <a:pPr algn="l" rtl="0"/>
            <a:endParaRPr lang="fa-I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Follow-up of biopsy or curettage results</a:t>
            </a:r>
            <a:endParaRPr lang="fa-IR" sz="3600" dirty="0">
              <a:solidFill>
                <a:srgbClr val="FF0000"/>
              </a:solidFill>
            </a:endParaRPr>
          </a:p>
        </p:txBody>
      </p:sp>
      <p:sp>
        <p:nvSpPr>
          <p:cNvPr id="3" name="Content Placeholder 2"/>
          <p:cNvSpPr>
            <a:spLocks noGrp="1"/>
          </p:cNvSpPr>
          <p:nvPr>
            <p:ph sz="quarter" idx="1"/>
          </p:nvPr>
        </p:nvSpPr>
        <p:spPr>
          <a:xfrm>
            <a:off x="714348" y="1643050"/>
            <a:ext cx="8153400" cy="4495800"/>
          </a:xfrm>
        </p:spPr>
        <p:txBody>
          <a:bodyPr>
            <a:normAutofit fontScale="85000" lnSpcReduction="10000"/>
          </a:bodyPr>
          <a:lstStyle/>
          <a:p>
            <a:pPr algn="l" rtl="0"/>
            <a:r>
              <a:rPr lang="en-US" dirty="0" smtClean="0"/>
              <a:t>If D&amp;C is performed as a follow-up to endometrial biopsy and the results are atypical endometrial hyperplasia or carcinoma, the patient is managed as appropriate. </a:t>
            </a:r>
          </a:p>
          <a:p>
            <a:pPr algn="l" rtl="0"/>
            <a:r>
              <a:rPr lang="en-US" dirty="0" smtClean="0"/>
              <a:t>If the results are less severe or negative, and no intervening treatment has occurred, the patient should be managed based upon the results of the initial endometrial hyperplasia classification.</a:t>
            </a:r>
          </a:p>
          <a:p>
            <a:pPr algn="l" rtl="0"/>
            <a:r>
              <a:rPr lang="en-US" dirty="0" smtClean="0"/>
              <a:t>For patients with endometrial hyperplasia planned for hysterectomy and who have not had a D&amp;C, a pathologist should be available to evaluate if the </a:t>
            </a:r>
            <a:r>
              <a:rPr lang="en-US" dirty="0" err="1" smtClean="0"/>
              <a:t>intraoperative</a:t>
            </a:r>
            <a:r>
              <a:rPr lang="en-US" dirty="0" smtClean="0"/>
              <a:t> findings suggest endometrial carcinoma, and the ability to perform surgical staging should be considered.</a:t>
            </a:r>
          </a:p>
          <a:p>
            <a:pPr algn="l" rtl="0"/>
            <a:endParaRPr lang="fa-I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solidFill>
                  <a:srgbClr val="FF0000"/>
                </a:solidFill>
              </a:rPr>
              <a:t>Postmenopausal women with no known estrogen source</a:t>
            </a:r>
            <a:endParaRPr lang="fa-IR" sz="3200" dirty="0">
              <a:solidFill>
                <a:srgbClr val="FF0000"/>
              </a:solidFill>
            </a:endParaRPr>
          </a:p>
        </p:txBody>
      </p:sp>
      <p:sp>
        <p:nvSpPr>
          <p:cNvPr id="3" name="Content Placeholder 2"/>
          <p:cNvSpPr>
            <a:spLocks noGrp="1"/>
          </p:cNvSpPr>
          <p:nvPr>
            <p:ph sz="quarter" idx="1"/>
          </p:nvPr>
        </p:nvSpPr>
        <p:spPr/>
        <p:txBody>
          <a:bodyPr/>
          <a:lstStyle/>
          <a:p>
            <a:pPr algn="l" rtl="0"/>
            <a:r>
              <a:rPr lang="en-US" dirty="0" smtClean="0"/>
              <a:t>Development of endometrial hyperplasia with or without </a:t>
            </a:r>
            <a:r>
              <a:rPr lang="en-US" dirty="0" err="1" smtClean="0"/>
              <a:t>atypia</a:t>
            </a:r>
            <a:r>
              <a:rPr lang="en-US" dirty="0" smtClean="0"/>
              <a:t> in a woman who should be estrogen-deficient requires an explanation.</a:t>
            </a:r>
          </a:p>
          <a:p>
            <a:pPr algn="l" rtl="0"/>
            <a:r>
              <a:rPr lang="en-US" dirty="0" smtClean="0"/>
              <a:t> In the absence of other sources of estrogen (</a:t>
            </a:r>
            <a:r>
              <a:rPr lang="en-US" dirty="0" err="1" smtClean="0"/>
              <a:t>eg</a:t>
            </a:r>
            <a:r>
              <a:rPr lang="en-US" dirty="0" smtClean="0"/>
              <a:t>, estrogen therapy, obesity), such women require evaluation for an estrogen-producing tumor.</a:t>
            </a:r>
            <a:endParaRPr lang="fa-I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solidFill>
                  <a:srgbClr val="FF0000"/>
                </a:solidFill>
              </a:rPr>
              <a:t>FACTORS TO CONSIDER IN CHOOSING A MANAGEMENT APPROACH</a:t>
            </a:r>
            <a:endParaRPr lang="fa-IR" sz="2800" dirty="0">
              <a:solidFill>
                <a:srgbClr val="FF0000"/>
              </a:solidFill>
            </a:endParaRPr>
          </a:p>
        </p:txBody>
      </p:sp>
      <p:sp>
        <p:nvSpPr>
          <p:cNvPr id="3" name="Content Placeholder 2"/>
          <p:cNvSpPr>
            <a:spLocks noGrp="1"/>
          </p:cNvSpPr>
          <p:nvPr>
            <p:ph sz="quarter" idx="1"/>
          </p:nvPr>
        </p:nvSpPr>
        <p:spPr>
          <a:xfrm>
            <a:off x="612648" y="1600200"/>
            <a:ext cx="8153400" cy="4829196"/>
          </a:xfrm>
        </p:spPr>
        <p:txBody>
          <a:bodyPr>
            <a:normAutofit fontScale="85000" lnSpcReduction="20000"/>
          </a:bodyPr>
          <a:lstStyle/>
          <a:p>
            <a:pPr algn="l" rtl="0"/>
            <a:r>
              <a:rPr lang="en-US" dirty="0" smtClean="0"/>
              <a:t>Clinical factors to consider in choosing a management approach include the following:</a:t>
            </a:r>
          </a:p>
          <a:p>
            <a:pPr algn="l" rtl="0"/>
            <a:r>
              <a:rPr lang="en-US" b="1" i="1" dirty="0" smtClean="0">
                <a:solidFill>
                  <a:schemeClr val="accent2"/>
                </a:solidFill>
                <a:effectLst>
                  <a:outerShdw blurRad="38100" dist="38100" dir="2700000" algn="tl">
                    <a:srgbClr val="000000">
                      <a:alpha val="43137"/>
                    </a:srgbClr>
                  </a:outerShdw>
                </a:effectLst>
              </a:rPr>
              <a:t>Risk factors for recurrence or progression </a:t>
            </a:r>
            <a:r>
              <a:rPr lang="en-US" dirty="0" smtClean="0"/>
              <a:t>(</a:t>
            </a:r>
            <a:r>
              <a:rPr lang="en-US" dirty="0" err="1" smtClean="0"/>
              <a:t>eg</a:t>
            </a:r>
            <a:r>
              <a:rPr lang="en-US" dirty="0" smtClean="0"/>
              <a:t>, obesity, </a:t>
            </a:r>
            <a:r>
              <a:rPr lang="en-US" dirty="0" err="1" smtClean="0"/>
              <a:t>ovulatory</a:t>
            </a:r>
            <a:r>
              <a:rPr lang="en-US" dirty="0" smtClean="0"/>
              <a:t> dysfunction, increased genetic risk, increased age). Although risk increases with age, EH and endometrial cancer can be observed in patients ages &lt;25, most commonly in those with polycystic ovary syndrome and body mass index &gt;30 kg/m</a:t>
            </a:r>
            <a:r>
              <a:rPr lang="en-US" baseline="30000" dirty="0" smtClean="0"/>
              <a:t>2</a:t>
            </a:r>
            <a:r>
              <a:rPr lang="en-US" dirty="0" smtClean="0"/>
              <a:t>. Risk factors for progression are the same for all </a:t>
            </a:r>
            <a:r>
              <a:rPr lang="en-US" dirty="0" err="1" smtClean="0"/>
              <a:t>histologic</a:t>
            </a:r>
            <a:r>
              <a:rPr lang="en-US" dirty="0" smtClean="0"/>
              <a:t> types of EH.</a:t>
            </a:r>
          </a:p>
          <a:p>
            <a:pPr algn="l" rtl="0"/>
            <a:r>
              <a:rPr lang="en-US" b="1" i="1" dirty="0" smtClean="0">
                <a:solidFill>
                  <a:schemeClr val="accent2"/>
                </a:solidFill>
                <a:effectLst>
                  <a:outerShdw blurRad="38100" dist="38100" dir="2700000" algn="tl">
                    <a:srgbClr val="000000">
                      <a:alpha val="43137"/>
                    </a:srgbClr>
                  </a:outerShdw>
                </a:effectLst>
              </a:rPr>
              <a:t>Desire for fertility</a:t>
            </a:r>
            <a:r>
              <a:rPr lang="en-US" dirty="0" smtClean="0"/>
              <a:t>.</a:t>
            </a:r>
          </a:p>
          <a:p>
            <a:pPr algn="l" rtl="0"/>
            <a:r>
              <a:rPr lang="en-US" b="1" i="1" dirty="0" smtClean="0">
                <a:solidFill>
                  <a:schemeClr val="accent2"/>
                </a:solidFill>
                <a:effectLst>
                  <a:outerShdw blurRad="38100" dist="38100" dir="2700000" algn="tl">
                    <a:srgbClr val="000000">
                      <a:alpha val="43137"/>
                    </a:srgbClr>
                  </a:outerShdw>
                </a:effectLst>
              </a:rPr>
              <a:t>Contraceptive needs</a:t>
            </a:r>
            <a:r>
              <a:rPr lang="en-US" dirty="0" smtClean="0"/>
              <a:t>.</a:t>
            </a:r>
          </a:p>
          <a:p>
            <a:pPr algn="l" rtl="0"/>
            <a:r>
              <a:rPr lang="en-US" dirty="0" smtClean="0"/>
              <a:t>Postmenopausal patients with endometrial thickness on </a:t>
            </a:r>
            <a:r>
              <a:rPr lang="en-US" dirty="0" err="1" smtClean="0"/>
              <a:t>transvaginal</a:t>
            </a:r>
            <a:r>
              <a:rPr lang="en-US" dirty="0" smtClean="0"/>
              <a:t> ultrasound ≥20 mm have a greater risk for concomitant endometrial cancer.</a:t>
            </a:r>
          </a:p>
          <a:p>
            <a:pPr algn="l" rtl="0"/>
            <a:endParaRPr lang="fa-I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solidFill>
                  <a:srgbClr val="FF0000"/>
                </a:solidFill>
              </a:rPr>
              <a:t>FACTORS TO CONSIDER IN CHOOSING A MANAGEMENT APPROACH</a:t>
            </a:r>
            <a:endParaRPr lang="fa-IR" sz="2800" dirty="0">
              <a:solidFill>
                <a:srgbClr val="FF0000"/>
              </a:solidFill>
            </a:endParaRPr>
          </a:p>
        </p:txBody>
      </p:sp>
      <p:sp>
        <p:nvSpPr>
          <p:cNvPr id="3" name="Content Placeholder 2"/>
          <p:cNvSpPr>
            <a:spLocks noGrp="1"/>
          </p:cNvSpPr>
          <p:nvPr>
            <p:ph sz="quarter" idx="1"/>
          </p:nvPr>
        </p:nvSpPr>
        <p:spPr/>
        <p:txBody>
          <a:bodyPr>
            <a:normAutofit fontScale="85000" lnSpcReduction="10000"/>
          </a:bodyPr>
          <a:lstStyle/>
          <a:p>
            <a:pPr algn="l" rtl="0"/>
            <a:r>
              <a:rPr lang="en-US" dirty="0" smtClean="0"/>
              <a:t>Classification categories are based primarily upon two factors: nuclear </a:t>
            </a:r>
            <a:r>
              <a:rPr lang="en-US" dirty="0" err="1" smtClean="0"/>
              <a:t>atypia</a:t>
            </a:r>
            <a:r>
              <a:rPr lang="en-US" dirty="0" smtClean="0"/>
              <a:t> and degree of glandular crowding and complexity. </a:t>
            </a:r>
          </a:p>
          <a:p>
            <a:pPr algn="l" rtl="0"/>
            <a:r>
              <a:rPr lang="en-US" dirty="0" smtClean="0"/>
              <a:t>The presence or absence of nuclear </a:t>
            </a:r>
            <a:r>
              <a:rPr lang="en-US" dirty="0" err="1" smtClean="0"/>
              <a:t>atypia</a:t>
            </a:r>
            <a:r>
              <a:rPr lang="en-US" dirty="0" smtClean="0"/>
              <a:t> is the primary factor in determining risk for concomitant endometrial carcinoma or progression to endometrial carcinoma that further informs initial treatment, maintenance therapy, and long-term surveillance.</a:t>
            </a:r>
          </a:p>
          <a:p>
            <a:pPr algn="l" rtl="0"/>
            <a:r>
              <a:rPr lang="en-US" dirty="0" smtClean="0"/>
              <a:t> Because of variations in interpretation, if hysterectomy is planned based on a single endometrial specimen, clinicians may choose to have the slides reviewed by a second gynecologic pathologist to confirm the classification.</a:t>
            </a:r>
            <a:endParaRPr lang="fa-I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MANAGEMENT OPTIONS</a:t>
            </a:r>
            <a:endParaRPr lang="fa-IR" sz="3600" dirty="0">
              <a:solidFill>
                <a:srgbClr val="FF0000"/>
              </a:solidFill>
            </a:endParaRPr>
          </a:p>
        </p:txBody>
      </p:sp>
      <p:sp>
        <p:nvSpPr>
          <p:cNvPr id="3" name="Content Placeholder 2"/>
          <p:cNvSpPr>
            <a:spLocks noGrp="1"/>
          </p:cNvSpPr>
          <p:nvPr>
            <p:ph sz="quarter" idx="1"/>
          </p:nvPr>
        </p:nvSpPr>
        <p:spPr>
          <a:xfrm>
            <a:off x="500034" y="2000240"/>
            <a:ext cx="8153400" cy="4495800"/>
          </a:xfrm>
        </p:spPr>
        <p:txBody>
          <a:bodyPr>
            <a:normAutofit fontScale="77500" lnSpcReduction="20000"/>
          </a:bodyPr>
          <a:lstStyle/>
          <a:p>
            <a:pPr algn="l" rtl="0"/>
            <a:r>
              <a:rPr lang="en-US" dirty="0" smtClean="0"/>
              <a:t>The three most common options for the management of EH are surveillance, progestin therapy, and hysterectomy.</a:t>
            </a:r>
          </a:p>
          <a:p>
            <a:pPr algn="l" rtl="0"/>
            <a:r>
              <a:rPr lang="en-US" dirty="0" smtClean="0"/>
              <a:t>Other treatment approaches include pharmacologic treatments other than </a:t>
            </a:r>
            <a:r>
              <a:rPr lang="en-US" dirty="0" err="1" smtClean="0"/>
              <a:t>progestins</a:t>
            </a:r>
            <a:r>
              <a:rPr lang="en-US" dirty="0" smtClean="0"/>
              <a:t> or conservative surgical treatment. These modalities are not used commonly and have not been well studied. </a:t>
            </a:r>
          </a:p>
          <a:p>
            <a:pPr algn="l" rtl="0"/>
            <a:r>
              <a:rPr lang="en-US" dirty="0" smtClean="0"/>
              <a:t>All management strategies should also be accompanied by removal of the extrinsic or intrinsic source of unopposed estrogen since excess exposure to estrogen is a main etiology of endometrial </a:t>
            </a:r>
            <a:r>
              <a:rPr lang="en-US" dirty="0" err="1" smtClean="0"/>
              <a:t>neoplasia</a:t>
            </a:r>
            <a:r>
              <a:rPr lang="en-US" dirty="0" smtClean="0"/>
              <a:t>. This may include identifying and stopping use of nonprescription medications or topical products that contain estrogen, stopping unopposed estrogen therapy or adding a progestin, correcting </a:t>
            </a:r>
            <a:r>
              <a:rPr lang="en-US" dirty="0" err="1" smtClean="0"/>
              <a:t>ovulatory</a:t>
            </a:r>
            <a:r>
              <a:rPr lang="en-US" dirty="0" smtClean="0"/>
              <a:t> dysfunction (</a:t>
            </a:r>
            <a:r>
              <a:rPr lang="en-US" dirty="0" err="1" smtClean="0"/>
              <a:t>eg</a:t>
            </a:r>
            <a:r>
              <a:rPr lang="en-US" dirty="0" smtClean="0"/>
              <a:t>, due to polycystic ovary syndrome [PCOS] or </a:t>
            </a:r>
            <a:r>
              <a:rPr lang="en-US" dirty="0" err="1" smtClean="0"/>
              <a:t>hyperprolactinemia</a:t>
            </a:r>
            <a:r>
              <a:rPr lang="en-US" dirty="0" smtClean="0"/>
              <a:t>), losing weight, or, rarely, removing an estrogen-producing neoplasm.</a:t>
            </a:r>
          </a:p>
          <a:p>
            <a:pPr algn="l" rtl="0">
              <a:buNone/>
            </a:pPr>
            <a:endParaRPr lang="en-US" dirty="0" smtClean="0"/>
          </a:p>
          <a:p>
            <a:pPr algn="l" rtl="0"/>
            <a:endParaRPr lang="fa-I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latin typeface="Times New Roman" pitchFamily="18" charset="0"/>
                <a:cs typeface="Times New Roman" pitchFamily="18" charset="0"/>
              </a:rPr>
              <a:t>INTRODUCTION</a:t>
            </a:r>
            <a:endParaRPr lang="fa-IR" sz="3600"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92500" lnSpcReduction="10000"/>
          </a:bodyPr>
          <a:lstStyle/>
          <a:p>
            <a:pPr lvl="0" algn="l" rtl="0">
              <a:buClr>
                <a:srgbClr val="CCAF0A"/>
              </a:buClr>
            </a:pPr>
            <a:r>
              <a:rPr lang="en-US" sz="3200" dirty="0">
                <a:solidFill>
                  <a:prstClr val="black"/>
                </a:solidFill>
              </a:rPr>
              <a:t>EH frequently results from chronic estrogen stimulation unopposed by the counterbalancing effects of </a:t>
            </a:r>
            <a:r>
              <a:rPr lang="en-US" sz="3200" u="sng" dirty="0">
                <a:solidFill>
                  <a:prstClr val="black"/>
                </a:solidFill>
                <a:hlinkClick r:id="rId2"/>
              </a:rPr>
              <a:t>progesterone</a:t>
            </a:r>
            <a:r>
              <a:rPr lang="en-US" sz="3200" dirty="0">
                <a:solidFill>
                  <a:prstClr val="black"/>
                </a:solidFill>
              </a:rPr>
              <a:t> .</a:t>
            </a:r>
          </a:p>
          <a:p>
            <a:pPr lvl="0" algn="l" rtl="0">
              <a:buClr>
                <a:srgbClr val="CCAF0A"/>
              </a:buClr>
            </a:pPr>
            <a:r>
              <a:rPr lang="en-US" sz="3200" dirty="0">
                <a:solidFill>
                  <a:prstClr val="black"/>
                </a:solidFill>
              </a:rPr>
              <a:t>Obese patients and patients with chronic ovulatory dysfunction (</a:t>
            </a:r>
            <a:r>
              <a:rPr lang="en-US" sz="3200" dirty="0" err="1">
                <a:solidFill>
                  <a:prstClr val="black"/>
                </a:solidFill>
              </a:rPr>
              <a:t>eg</a:t>
            </a:r>
            <a:r>
              <a:rPr lang="en-US" sz="3200" dirty="0">
                <a:solidFill>
                  <a:prstClr val="black"/>
                </a:solidFill>
              </a:rPr>
              <a:t>, polycystic ovary syndrome) are at high risk for EH, as well as patients at increased genetic risk of endometrial cancer (Lynch syndrome). </a:t>
            </a:r>
            <a:endParaRPr lang="en-US" sz="3200" dirty="0" smtClean="0">
              <a:solidFill>
                <a:prstClr val="black"/>
              </a:solidFill>
            </a:endParaRPr>
          </a:p>
          <a:p>
            <a:pPr lvl="0" algn="l" rtl="0">
              <a:buClr>
                <a:srgbClr val="CCAF0A"/>
              </a:buClr>
            </a:pPr>
            <a:r>
              <a:rPr lang="en-US" sz="3200" dirty="0" smtClean="0">
                <a:solidFill>
                  <a:prstClr val="black"/>
                </a:solidFill>
              </a:rPr>
              <a:t>The </a:t>
            </a:r>
            <a:r>
              <a:rPr lang="en-US" sz="3200" dirty="0">
                <a:solidFill>
                  <a:prstClr val="black"/>
                </a:solidFill>
              </a:rPr>
              <a:t>majority of patients with EH present with abnormal uterine bleeding.</a:t>
            </a:r>
            <a:endParaRPr lang="en-US" sz="3200" dirty="0"/>
          </a:p>
        </p:txBody>
      </p:sp>
    </p:spTree>
    <p:extLst>
      <p:ext uri="{BB962C8B-B14F-4D97-AF65-F5344CB8AC3E}">
        <p14:creationId xmlns="" xmlns:p14="http://schemas.microsoft.com/office/powerpoint/2010/main" val="98537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MANAGEMENT OPTIONS</a:t>
            </a:r>
            <a:endParaRPr lang="fa-IR" sz="3600" dirty="0">
              <a:solidFill>
                <a:srgbClr val="FF0000"/>
              </a:solidFill>
            </a:endParaRPr>
          </a:p>
        </p:txBody>
      </p:sp>
      <p:sp>
        <p:nvSpPr>
          <p:cNvPr id="3" name="Content Placeholder 2"/>
          <p:cNvSpPr>
            <a:spLocks noGrp="1"/>
          </p:cNvSpPr>
          <p:nvPr>
            <p:ph sz="quarter" idx="1"/>
          </p:nvPr>
        </p:nvSpPr>
        <p:spPr/>
        <p:txBody>
          <a:bodyPr>
            <a:normAutofit lnSpcReduction="10000"/>
          </a:bodyPr>
          <a:lstStyle/>
          <a:p>
            <a:pPr algn="l" rtl="0"/>
            <a:r>
              <a:rPr lang="en-US" dirty="0" smtClean="0"/>
              <a:t>Weight loss, including from bariatric surgery, in obese patients has multiple health benefits in addition to reducing high levels of endogenous estrogens due to </a:t>
            </a:r>
            <a:r>
              <a:rPr lang="en-US" dirty="0" err="1" smtClean="0"/>
              <a:t>estradiol</a:t>
            </a:r>
            <a:r>
              <a:rPr lang="en-US" dirty="0" smtClean="0"/>
              <a:t> and </a:t>
            </a:r>
            <a:r>
              <a:rPr lang="en-US" u="sng" dirty="0" err="1" smtClean="0">
                <a:hlinkClick r:id="rId2"/>
              </a:rPr>
              <a:t>estrone</a:t>
            </a:r>
            <a:r>
              <a:rPr lang="en-US" dirty="0" smtClean="0"/>
              <a:t> production by </a:t>
            </a:r>
            <a:r>
              <a:rPr lang="en-US" dirty="0" err="1" smtClean="0"/>
              <a:t>adipocytes</a:t>
            </a:r>
            <a:r>
              <a:rPr lang="en-US" dirty="0" smtClean="0"/>
              <a:t>. </a:t>
            </a:r>
          </a:p>
          <a:p>
            <a:pPr algn="l" rtl="0"/>
            <a:r>
              <a:rPr lang="en-US" dirty="0" smtClean="0"/>
              <a:t>For patients with </a:t>
            </a:r>
            <a:r>
              <a:rPr lang="en-US" dirty="0" err="1" smtClean="0"/>
              <a:t>ovulatory</a:t>
            </a:r>
            <a:r>
              <a:rPr lang="en-US" dirty="0" smtClean="0"/>
              <a:t> dysfunction, the etiology should be treated (</a:t>
            </a:r>
            <a:r>
              <a:rPr lang="en-US" dirty="0" err="1" smtClean="0"/>
              <a:t>eg</a:t>
            </a:r>
            <a:r>
              <a:rPr lang="en-US" dirty="0" smtClean="0"/>
              <a:t>, </a:t>
            </a:r>
            <a:r>
              <a:rPr lang="en-US" dirty="0" err="1" smtClean="0"/>
              <a:t>prolactinoma</a:t>
            </a:r>
            <a:r>
              <a:rPr lang="en-US" dirty="0" smtClean="0"/>
              <a:t>), or if the </a:t>
            </a:r>
            <a:r>
              <a:rPr lang="en-US" dirty="0" err="1" smtClean="0"/>
              <a:t>ovulatory</a:t>
            </a:r>
            <a:r>
              <a:rPr lang="en-US" dirty="0" smtClean="0"/>
              <a:t> dysfunction is likely to be chronic (</a:t>
            </a:r>
            <a:r>
              <a:rPr lang="en-US" dirty="0" err="1" smtClean="0"/>
              <a:t>eg</a:t>
            </a:r>
            <a:r>
              <a:rPr lang="en-US" dirty="0" smtClean="0"/>
              <a:t>, PCOS), patients may need maintenance progestin therapy after EH regression.</a:t>
            </a:r>
          </a:p>
          <a:p>
            <a:pPr algn="l" rtl="0"/>
            <a:endParaRPr lang="fa-I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MANAGEMENT OPTIONS</a:t>
            </a:r>
            <a:endParaRPr lang="fa-IR" sz="3600" dirty="0">
              <a:solidFill>
                <a:srgbClr val="FF0000"/>
              </a:solidFill>
            </a:endParaRPr>
          </a:p>
        </p:txBody>
      </p:sp>
      <p:sp>
        <p:nvSpPr>
          <p:cNvPr id="3" name="Content Placeholder 2"/>
          <p:cNvSpPr>
            <a:spLocks noGrp="1"/>
          </p:cNvSpPr>
          <p:nvPr>
            <p:ph sz="quarter" idx="1"/>
          </p:nvPr>
        </p:nvSpPr>
        <p:spPr>
          <a:xfrm>
            <a:off x="612648" y="1600200"/>
            <a:ext cx="8153400" cy="4972072"/>
          </a:xfrm>
        </p:spPr>
        <p:txBody>
          <a:bodyPr>
            <a:normAutofit fontScale="77500" lnSpcReduction="20000"/>
          </a:bodyPr>
          <a:lstStyle/>
          <a:p>
            <a:pPr marL="514350" indent="-514350" algn="l" rtl="0">
              <a:buFont typeface="+mj-lt"/>
              <a:buAutoNum type="arabicPeriod"/>
            </a:pPr>
            <a:r>
              <a:rPr lang="en-US" sz="3600" b="1" i="1" dirty="0" smtClean="0">
                <a:solidFill>
                  <a:schemeClr val="accent2"/>
                </a:solidFill>
                <a:effectLst>
                  <a:outerShdw blurRad="38100" dist="38100" dir="2700000" algn="tl">
                    <a:srgbClr val="000000">
                      <a:alpha val="43137"/>
                    </a:srgbClr>
                  </a:outerShdw>
                </a:effectLst>
              </a:rPr>
              <a:t>Surveillance</a:t>
            </a:r>
            <a:r>
              <a:rPr lang="en-US" sz="3100" dirty="0" smtClean="0"/>
              <a:t> : Surveillance alone may be utilized if the risk of an occult cancer or progression to cancer is low and the inciting factor that resulted in endometrial proliferation has been eliminated (</a:t>
            </a:r>
            <a:r>
              <a:rPr lang="en-US" sz="3100" dirty="0" err="1" smtClean="0"/>
              <a:t>eg</a:t>
            </a:r>
            <a:r>
              <a:rPr lang="en-US" sz="3100" dirty="0" smtClean="0"/>
              <a:t>, patient with </a:t>
            </a:r>
            <a:r>
              <a:rPr lang="en-US" sz="3100" dirty="0" err="1" smtClean="0"/>
              <a:t>anovulation</a:t>
            </a:r>
            <a:r>
              <a:rPr lang="en-US" sz="3100" dirty="0" smtClean="0"/>
              <a:t>, now corrected, who had developed simple hyperplasia without </a:t>
            </a:r>
            <a:r>
              <a:rPr lang="en-US" sz="3100" dirty="0" err="1" smtClean="0"/>
              <a:t>atypia</a:t>
            </a:r>
            <a:r>
              <a:rPr lang="en-US" sz="3100" dirty="0" smtClean="0"/>
              <a:t>).</a:t>
            </a:r>
          </a:p>
          <a:p>
            <a:pPr marL="514350" indent="-514350" algn="l" rtl="0">
              <a:buFont typeface="+mj-lt"/>
              <a:buAutoNum type="arabicPeriod"/>
            </a:pPr>
            <a:r>
              <a:rPr lang="en-US" sz="3100" b="1" i="1" dirty="0" smtClean="0">
                <a:solidFill>
                  <a:schemeClr val="accent2"/>
                </a:solidFill>
                <a:effectLst>
                  <a:outerShdw blurRad="38100" dist="38100" dir="2700000" algn="tl">
                    <a:srgbClr val="000000">
                      <a:alpha val="43137"/>
                    </a:srgbClr>
                  </a:outerShdw>
                </a:effectLst>
              </a:rPr>
              <a:t>Progestin therapy</a:t>
            </a:r>
            <a:r>
              <a:rPr lang="en-US" sz="3100" dirty="0" smtClean="0"/>
              <a:t> : There are no US Food and Drug Administration (FDA)-approved therapies for the treatment of EH, although various </a:t>
            </a:r>
            <a:r>
              <a:rPr lang="en-US" sz="3100" dirty="0" err="1" smtClean="0"/>
              <a:t>progestins</a:t>
            </a:r>
            <a:r>
              <a:rPr lang="en-US" sz="3100" dirty="0" smtClean="0"/>
              <a:t> are approved for EH prevention, and </a:t>
            </a:r>
            <a:r>
              <a:rPr lang="en-US" sz="3100" u="sng" dirty="0" err="1" smtClean="0">
                <a:hlinkClick r:id="rId2"/>
              </a:rPr>
              <a:t>megestrol</a:t>
            </a:r>
            <a:r>
              <a:rPr lang="en-US" sz="3100" u="sng" dirty="0" smtClean="0">
                <a:hlinkClick r:id="rId2"/>
              </a:rPr>
              <a:t> acetate</a:t>
            </a:r>
            <a:r>
              <a:rPr lang="en-US" sz="3100" dirty="0" smtClean="0"/>
              <a:t> and depot </a:t>
            </a:r>
            <a:r>
              <a:rPr lang="en-US" sz="3100" u="sng" dirty="0" err="1" smtClean="0">
                <a:hlinkClick r:id="rId3"/>
              </a:rPr>
              <a:t>medroxyprogesterone</a:t>
            </a:r>
            <a:r>
              <a:rPr lang="en-US" sz="3100" u="sng" dirty="0" smtClean="0">
                <a:hlinkClick r:id="rId3"/>
              </a:rPr>
              <a:t> acetate</a:t>
            </a:r>
            <a:r>
              <a:rPr lang="en-US" sz="3100" dirty="0" smtClean="0"/>
              <a:t> are approved for treatment of endometrial carcinoma. </a:t>
            </a:r>
          </a:p>
          <a:p>
            <a:pPr algn="l" rtl="0"/>
            <a:r>
              <a:rPr lang="en-US" sz="3100" dirty="0" err="1" smtClean="0"/>
              <a:t>Progestins</a:t>
            </a:r>
            <a:r>
              <a:rPr lang="en-US" sz="3100" dirty="0" smtClean="0"/>
              <a:t> are the most commonly used therapy ,since they oppose the effect of estrogen on the </a:t>
            </a:r>
            <a:r>
              <a:rPr lang="en-US" sz="3100" dirty="0" err="1" smtClean="0"/>
              <a:t>endometrium</a:t>
            </a:r>
            <a:r>
              <a:rPr lang="en-US" sz="3100" dirty="0" smtClean="0"/>
              <a:t>. When appropriate and successful, progestin therapy allows for future attempts at pregnancy.</a:t>
            </a:r>
          </a:p>
          <a:p>
            <a:pPr algn="l" rtl="0">
              <a:buNone/>
            </a:pPr>
            <a:endParaRPr lang="fa-I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MANAGEMENT OPTIONS</a:t>
            </a:r>
            <a:endParaRPr lang="fa-IR" sz="3600" dirty="0">
              <a:solidFill>
                <a:srgbClr val="FF0000"/>
              </a:solidFill>
            </a:endParaRPr>
          </a:p>
        </p:txBody>
      </p:sp>
      <p:sp>
        <p:nvSpPr>
          <p:cNvPr id="3" name="Content Placeholder 2"/>
          <p:cNvSpPr>
            <a:spLocks noGrp="1"/>
          </p:cNvSpPr>
          <p:nvPr>
            <p:ph sz="quarter" idx="1"/>
          </p:nvPr>
        </p:nvSpPr>
        <p:spPr/>
        <p:txBody>
          <a:bodyPr>
            <a:normAutofit fontScale="92500"/>
          </a:bodyPr>
          <a:lstStyle/>
          <a:p>
            <a:pPr algn="l" rtl="0"/>
            <a:r>
              <a:rPr lang="en-US" b="1" i="1" dirty="0" smtClean="0">
                <a:solidFill>
                  <a:schemeClr val="accent2"/>
                </a:solidFill>
                <a:effectLst>
                  <a:outerShdw blurRad="38100" dist="38100" dir="2700000" algn="tl">
                    <a:srgbClr val="000000">
                      <a:alpha val="43137"/>
                    </a:srgbClr>
                  </a:outerShdw>
                </a:effectLst>
              </a:rPr>
              <a:t>3.  Hysterectomy</a:t>
            </a:r>
            <a:r>
              <a:rPr lang="en-US" dirty="0" smtClean="0"/>
              <a:t> : Total hysterectomy is definitive treatment but is a major surgical procedure and precludes future fertility.</a:t>
            </a:r>
          </a:p>
          <a:p>
            <a:pPr algn="l" rtl="0"/>
            <a:r>
              <a:rPr lang="en-US" dirty="0" smtClean="0"/>
              <a:t> Hysterectomy is usually reserved for postmenopausal patients, patients who do not desire future fertility, or those with pathology suggesting high risk of concomitant endometrial carcinoma.</a:t>
            </a:r>
          </a:p>
          <a:p>
            <a:pPr algn="l" rtl="0"/>
            <a:r>
              <a:rPr lang="en-US" dirty="0" smtClean="0"/>
              <a:t> Risk factors for concomitant endometrial cancer are increased age and </a:t>
            </a:r>
            <a:r>
              <a:rPr lang="en-US" dirty="0" err="1" smtClean="0"/>
              <a:t>transvaginal</a:t>
            </a:r>
            <a:r>
              <a:rPr lang="en-US" dirty="0" smtClean="0"/>
              <a:t> ultrasound showing endometrial thickness ≥20 mm.</a:t>
            </a:r>
          </a:p>
          <a:p>
            <a:pPr algn="l" rtl="0"/>
            <a:endParaRPr lang="fa-I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Other  treatments</a:t>
            </a:r>
            <a:endParaRPr lang="fa-IR" sz="3600" dirty="0">
              <a:solidFill>
                <a:srgbClr val="FF0000"/>
              </a:solidFill>
            </a:endParaRPr>
          </a:p>
        </p:txBody>
      </p:sp>
      <p:sp>
        <p:nvSpPr>
          <p:cNvPr id="3" name="Content Placeholder 2"/>
          <p:cNvSpPr>
            <a:spLocks noGrp="1"/>
          </p:cNvSpPr>
          <p:nvPr>
            <p:ph sz="quarter" idx="1"/>
          </p:nvPr>
        </p:nvSpPr>
        <p:spPr>
          <a:xfrm>
            <a:off x="612648" y="1600200"/>
            <a:ext cx="8245632" cy="5043510"/>
          </a:xfrm>
        </p:spPr>
        <p:txBody>
          <a:bodyPr>
            <a:normAutofit fontScale="92500" lnSpcReduction="20000"/>
          </a:bodyPr>
          <a:lstStyle/>
          <a:p>
            <a:pPr algn="l" rtl="0"/>
            <a:r>
              <a:rPr lang="en-US" sz="3600" b="1" i="1" dirty="0" err="1" smtClean="0">
                <a:solidFill>
                  <a:schemeClr val="accent2"/>
                </a:solidFill>
                <a:effectLst>
                  <a:outerShdw blurRad="38100" dist="38100" dir="2700000" algn="tl">
                    <a:srgbClr val="000000">
                      <a:alpha val="43137"/>
                    </a:srgbClr>
                  </a:outerShdw>
                </a:effectLst>
              </a:rPr>
              <a:t>Nonprogestin</a:t>
            </a:r>
            <a:r>
              <a:rPr lang="en-US" sz="3600" b="1" i="1" dirty="0" smtClean="0">
                <a:solidFill>
                  <a:schemeClr val="accent2"/>
                </a:solidFill>
                <a:effectLst>
                  <a:outerShdw blurRad="38100" dist="38100" dir="2700000" algn="tl">
                    <a:srgbClr val="000000">
                      <a:alpha val="43137"/>
                    </a:srgbClr>
                  </a:outerShdw>
                </a:effectLst>
              </a:rPr>
              <a:t> medications</a:t>
            </a:r>
          </a:p>
          <a:p>
            <a:pPr algn="l" rtl="0"/>
            <a:r>
              <a:rPr lang="en-US" b="1" u="sng" dirty="0" err="1" smtClean="0">
                <a:solidFill>
                  <a:srgbClr val="C00000"/>
                </a:solidFill>
              </a:rPr>
              <a:t>GnRH</a:t>
            </a:r>
            <a:r>
              <a:rPr lang="en-US" b="1" u="sng" dirty="0" smtClean="0">
                <a:solidFill>
                  <a:srgbClr val="C00000"/>
                </a:solidFill>
              </a:rPr>
              <a:t> agonists </a:t>
            </a:r>
            <a:r>
              <a:rPr lang="en-US" dirty="0" smtClean="0"/>
              <a:t>were used in combination with a </a:t>
            </a:r>
            <a:r>
              <a:rPr lang="en-US" u="sng" dirty="0" err="1" smtClean="0">
                <a:hlinkClick r:id="rId2"/>
              </a:rPr>
              <a:t>levonorgestrel</a:t>
            </a:r>
            <a:r>
              <a:rPr lang="en-US" dirty="0" smtClean="0"/>
              <a:t> (LNG)-releasing intrauterine device with a release rate of 19.5 mcg/day for five years (</a:t>
            </a:r>
            <a:r>
              <a:rPr lang="en-US" dirty="0" err="1" smtClean="0"/>
              <a:t>Mirena</a:t>
            </a:r>
            <a:r>
              <a:rPr lang="en-US" dirty="0" smtClean="0"/>
              <a:t>; LNG 52) to successfully treat 24 premenopausal patients with either atypical EH or early-stage endometrial carcinoma .</a:t>
            </a:r>
          </a:p>
          <a:p>
            <a:pPr algn="l" rtl="0"/>
            <a:r>
              <a:rPr lang="en-US" b="1" u="sng" dirty="0" err="1" smtClean="0">
                <a:solidFill>
                  <a:srgbClr val="C00000"/>
                </a:solidFill>
              </a:rPr>
              <a:t>Aromatase</a:t>
            </a:r>
            <a:r>
              <a:rPr lang="en-US" b="1" u="sng" dirty="0" smtClean="0">
                <a:solidFill>
                  <a:srgbClr val="C00000"/>
                </a:solidFill>
              </a:rPr>
              <a:t> inhibitors </a:t>
            </a:r>
            <a:r>
              <a:rPr lang="en-US" dirty="0" smtClean="0"/>
              <a:t>have been administered to block endogenous estrogen production in patients with EH. </a:t>
            </a:r>
            <a:r>
              <a:rPr lang="en-US" u="sng" dirty="0" err="1" smtClean="0">
                <a:hlinkClick r:id="rId3"/>
              </a:rPr>
              <a:t>Anastrozole</a:t>
            </a:r>
            <a:r>
              <a:rPr lang="en-US" dirty="0" smtClean="0"/>
              <a:t> was used successfully to treat 11 obese postmenopausal patients with atypical (n = 2) and </a:t>
            </a:r>
            <a:r>
              <a:rPr lang="en-US" dirty="0" err="1" smtClean="0"/>
              <a:t>nonatypical</a:t>
            </a:r>
            <a:r>
              <a:rPr lang="en-US" dirty="0" smtClean="0"/>
              <a:t> EH (n = 9) .A small prospective study of 45 patients showed no simple EH following treatment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Other  treatments</a:t>
            </a:r>
            <a:endParaRPr lang="fa-IR" sz="3600" dirty="0">
              <a:solidFill>
                <a:srgbClr val="FF0000"/>
              </a:solidFill>
            </a:endParaRPr>
          </a:p>
        </p:txBody>
      </p:sp>
      <p:sp>
        <p:nvSpPr>
          <p:cNvPr id="3" name="Content Placeholder 2"/>
          <p:cNvSpPr>
            <a:spLocks noGrp="1"/>
          </p:cNvSpPr>
          <p:nvPr>
            <p:ph sz="quarter" idx="1"/>
          </p:nvPr>
        </p:nvSpPr>
        <p:spPr>
          <a:xfrm>
            <a:off x="612648" y="1600200"/>
            <a:ext cx="8245632" cy="5043510"/>
          </a:xfrm>
        </p:spPr>
        <p:txBody>
          <a:bodyPr>
            <a:normAutofit fontScale="92500" lnSpcReduction="10000"/>
          </a:bodyPr>
          <a:lstStyle/>
          <a:p>
            <a:pPr algn="l" rtl="0"/>
            <a:r>
              <a:rPr lang="en-US" b="1" dirty="0" smtClean="0">
                <a:solidFill>
                  <a:srgbClr val="C00000"/>
                </a:solidFill>
              </a:rPr>
              <a:t>Ovulation induction </a:t>
            </a:r>
            <a:r>
              <a:rPr lang="en-US" dirty="0" smtClean="0"/>
              <a:t>(</a:t>
            </a:r>
            <a:r>
              <a:rPr lang="en-US" dirty="0" err="1" smtClean="0"/>
              <a:t>eg</a:t>
            </a:r>
            <a:r>
              <a:rPr lang="en-US" dirty="0" smtClean="0"/>
              <a:t>, with </a:t>
            </a:r>
            <a:r>
              <a:rPr lang="en-US" u="sng" dirty="0" err="1" smtClean="0">
                <a:hlinkClick r:id="rId2"/>
              </a:rPr>
              <a:t>clomiphene</a:t>
            </a:r>
            <a:r>
              <a:rPr lang="en-US" dirty="0" smtClean="0"/>
              <a:t> or </a:t>
            </a:r>
            <a:r>
              <a:rPr lang="en-US" dirty="0" err="1" smtClean="0"/>
              <a:t>aromatase</a:t>
            </a:r>
            <a:r>
              <a:rPr lang="en-US" dirty="0" smtClean="0"/>
              <a:t> inhibitors) in reproductive-age patients will result in formation of a corpus </a:t>
            </a:r>
            <a:r>
              <a:rPr lang="en-US" dirty="0" err="1" smtClean="0"/>
              <a:t>luteum</a:t>
            </a:r>
            <a:r>
              <a:rPr lang="en-US" dirty="0" smtClean="0"/>
              <a:t>, exposure to endogenous </a:t>
            </a:r>
            <a:r>
              <a:rPr lang="en-US" u="sng" dirty="0" smtClean="0">
                <a:hlinkClick r:id="rId3"/>
              </a:rPr>
              <a:t>progesterone</a:t>
            </a:r>
            <a:r>
              <a:rPr lang="en-US" dirty="0" smtClean="0"/>
              <a:t>, and resolution of EH in some patients. Pregnancy is highly unlikely in the setting of ongoing EH. Careful surveillance is needed to assure EH regression. This approach is favored for patients with EH without </a:t>
            </a:r>
            <a:r>
              <a:rPr lang="en-US" dirty="0" err="1" smtClean="0"/>
              <a:t>atypia</a:t>
            </a:r>
            <a:r>
              <a:rPr lang="en-US" dirty="0" smtClean="0"/>
              <a:t> who desire pregnancy.</a:t>
            </a:r>
          </a:p>
          <a:p>
            <a:pPr algn="l" rtl="0"/>
            <a:r>
              <a:rPr lang="en-US" b="1" dirty="0" err="1" smtClean="0">
                <a:solidFill>
                  <a:srgbClr val="C00000"/>
                </a:solidFill>
                <a:hlinkClick r:id="rId4"/>
              </a:rPr>
              <a:t>Metformin</a:t>
            </a:r>
            <a:r>
              <a:rPr lang="en-US" dirty="0" smtClean="0"/>
              <a:t> has been shown to both have </a:t>
            </a:r>
            <a:r>
              <a:rPr lang="en-US" dirty="0" err="1" smtClean="0"/>
              <a:t>antiproliferative</a:t>
            </a:r>
            <a:r>
              <a:rPr lang="en-US" dirty="0" smtClean="0"/>
              <a:t> effects and to reduce insulin resistance, which may play a role in the development of endometrial carcinoma in overweight and obese patients.</a:t>
            </a:r>
          </a:p>
          <a:p>
            <a:pPr algn="l" rtl="0"/>
            <a:endParaRPr lang="fa-I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Other treatments</a:t>
            </a:r>
            <a:endParaRPr lang="fa-IR" sz="3600" dirty="0">
              <a:solidFill>
                <a:srgbClr val="FF0000"/>
              </a:solidFill>
            </a:endParaRPr>
          </a:p>
        </p:txBody>
      </p:sp>
      <p:sp>
        <p:nvSpPr>
          <p:cNvPr id="3" name="Content Placeholder 2"/>
          <p:cNvSpPr>
            <a:spLocks noGrp="1"/>
          </p:cNvSpPr>
          <p:nvPr>
            <p:ph sz="quarter" idx="1"/>
          </p:nvPr>
        </p:nvSpPr>
        <p:spPr>
          <a:xfrm>
            <a:off x="500034" y="1600200"/>
            <a:ext cx="8358246" cy="5257800"/>
          </a:xfrm>
        </p:spPr>
        <p:txBody>
          <a:bodyPr>
            <a:normAutofit/>
          </a:bodyPr>
          <a:lstStyle/>
          <a:p>
            <a:pPr algn="l" rtl="0"/>
            <a:r>
              <a:rPr lang="en-US" dirty="0" smtClean="0"/>
              <a:t>A meta-analysis of observational studies suggested a reversion to normal histology in the majority of patients with atypical EH who received a course of </a:t>
            </a:r>
            <a:r>
              <a:rPr lang="en-US" u="sng" dirty="0" err="1" smtClean="0">
                <a:hlinkClick r:id="rId2"/>
              </a:rPr>
              <a:t>metformin</a:t>
            </a:r>
            <a:r>
              <a:rPr lang="en-US" dirty="0" smtClean="0"/>
              <a:t> in association with progestin. The study also included patients with endometrial cancer, and results were not statistically significant at either time point when these patients were included in the analysis Further research, including larger randomized trials, are needed before </a:t>
            </a:r>
            <a:r>
              <a:rPr lang="en-US" dirty="0" err="1" smtClean="0"/>
              <a:t>metformin</a:t>
            </a:r>
            <a:r>
              <a:rPr lang="en-US" dirty="0" smtClean="0"/>
              <a:t> can be recommended for routine use as an adjunct therapy with progestin in these patients.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Other treatments</a:t>
            </a:r>
            <a:endParaRPr lang="fa-IR" sz="3600" dirty="0">
              <a:solidFill>
                <a:srgbClr val="FF0000"/>
              </a:solidFill>
            </a:endParaRPr>
          </a:p>
        </p:txBody>
      </p:sp>
      <p:sp>
        <p:nvSpPr>
          <p:cNvPr id="3" name="Content Placeholder 2"/>
          <p:cNvSpPr>
            <a:spLocks noGrp="1"/>
          </p:cNvSpPr>
          <p:nvPr>
            <p:ph sz="quarter" idx="1"/>
          </p:nvPr>
        </p:nvSpPr>
        <p:spPr>
          <a:xfrm>
            <a:off x="500034" y="1600200"/>
            <a:ext cx="8358246" cy="5257800"/>
          </a:xfrm>
        </p:spPr>
        <p:txBody>
          <a:bodyPr>
            <a:normAutofit/>
          </a:bodyPr>
          <a:lstStyle/>
          <a:p>
            <a:pPr algn="l" rtl="0"/>
            <a:r>
              <a:rPr lang="en-US" u="sng" dirty="0" err="1" smtClean="0">
                <a:hlinkClick r:id="rId2"/>
              </a:rPr>
              <a:t>Danazol</a:t>
            </a:r>
            <a:r>
              <a:rPr lang="en-US" dirty="0" smtClean="0"/>
              <a:t> has been used to successfully treat EH, but is seldom used due to significant side effects when taken orally .</a:t>
            </a:r>
          </a:p>
          <a:p>
            <a:pPr algn="l" rtl="0"/>
            <a:r>
              <a:rPr lang="en-US" dirty="0" smtClean="0"/>
              <a:t>In a series of postmenopausal patients, </a:t>
            </a:r>
            <a:r>
              <a:rPr lang="en-US" dirty="0" err="1" smtClean="0"/>
              <a:t>danazol</a:t>
            </a:r>
            <a:r>
              <a:rPr lang="en-US" dirty="0" smtClean="0"/>
              <a:t> (400 mg per day for 6 months) caused complete regression in 83 % of patients, with 8 % with a relapse within 4 months of discontinuing therapy.</a:t>
            </a:r>
          </a:p>
          <a:p>
            <a:pPr algn="l" rtl="0"/>
            <a:endParaRPr lang="fa-I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Alternative surgical treatments</a:t>
            </a:r>
            <a:endParaRPr lang="fa-IR" sz="3600" dirty="0">
              <a:solidFill>
                <a:srgbClr val="FF0000"/>
              </a:solidFill>
            </a:endParaRPr>
          </a:p>
        </p:txBody>
      </p:sp>
      <p:sp>
        <p:nvSpPr>
          <p:cNvPr id="3" name="Content Placeholder 2"/>
          <p:cNvSpPr>
            <a:spLocks noGrp="1"/>
          </p:cNvSpPr>
          <p:nvPr>
            <p:ph sz="quarter" idx="1"/>
          </p:nvPr>
        </p:nvSpPr>
        <p:spPr>
          <a:xfrm>
            <a:off x="612648" y="1600200"/>
            <a:ext cx="8153400" cy="4972072"/>
          </a:xfrm>
        </p:spPr>
        <p:txBody>
          <a:bodyPr>
            <a:normAutofit fontScale="85000" lnSpcReduction="20000"/>
          </a:bodyPr>
          <a:lstStyle/>
          <a:p>
            <a:pPr algn="l" rtl="0"/>
            <a:r>
              <a:rPr lang="en-US" dirty="0" err="1" smtClean="0"/>
              <a:t>Hysteroscopic</a:t>
            </a:r>
            <a:r>
              <a:rPr lang="en-US" dirty="0" smtClean="0"/>
              <a:t> resection of EH was reported to be effective in 68 of 73 treated patients, but the long-term consequence of this treatment remains to be determined. </a:t>
            </a:r>
          </a:p>
          <a:p>
            <a:pPr algn="l" rtl="0"/>
            <a:r>
              <a:rPr lang="en-US" dirty="0" smtClean="0"/>
              <a:t>A review of 36 patients treated with </a:t>
            </a:r>
            <a:r>
              <a:rPr lang="en-US" dirty="0" err="1" smtClean="0"/>
              <a:t>hysteroscopic</a:t>
            </a:r>
            <a:r>
              <a:rPr lang="en-US" dirty="0" smtClean="0"/>
              <a:t> tumor resection combined with hormone therapy reported an 88.9 % response rate, with an 11.1% recurrence rate.</a:t>
            </a:r>
          </a:p>
          <a:p>
            <a:pPr algn="l" rtl="0"/>
            <a:r>
              <a:rPr lang="en-US" dirty="0" smtClean="0"/>
              <a:t>Bariatric surgery may show promise. There was a significant decreased rate of all cancers following bariatric surgery compared with obese controls (3.5 versus 5.8 %) in a large retrospective study.</a:t>
            </a:r>
          </a:p>
          <a:p>
            <a:pPr algn="l" rtl="0"/>
            <a:r>
              <a:rPr lang="en-US" dirty="0" smtClean="0"/>
              <a:t>The most frequent cancer in the group who had bariatric surgery was breast (28.3 %), followed by endometrial (17%). In the obese control group, the most common cancer was endometrial (62.3%).</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0"/>
            <a:r>
              <a:rPr lang="en-US" sz="3600" b="1" dirty="0" smtClean="0">
                <a:solidFill>
                  <a:srgbClr val="FF0000"/>
                </a:solidFill>
              </a:rPr>
              <a:t>PROGESTIN THERAPY ADMINISTRATION</a:t>
            </a:r>
            <a:endParaRPr lang="fa-IR" sz="3600" dirty="0">
              <a:solidFill>
                <a:srgbClr val="FF0000"/>
              </a:solidFill>
            </a:endParaRPr>
          </a:p>
        </p:txBody>
      </p:sp>
      <p:sp>
        <p:nvSpPr>
          <p:cNvPr id="3" name="Content Placeholder 2"/>
          <p:cNvSpPr>
            <a:spLocks noGrp="1"/>
          </p:cNvSpPr>
          <p:nvPr>
            <p:ph sz="quarter" idx="1"/>
          </p:nvPr>
        </p:nvSpPr>
        <p:spPr/>
        <p:txBody>
          <a:bodyPr>
            <a:normAutofit lnSpcReduction="10000"/>
          </a:bodyPr>
          <a:lstStyle/>
          <a:p>
            <a:pPr algn="l" rtl="0"/>
            <a:r>
              <a:rPr lang="en-US" dirty="0" smtClean="0"/>
              <a:t>Studies have consistently shown that </a:t>
            </a:r>
            <a:r>
              <a:rPr lang="en-US" dirty="0" err="1" smtClean="0"/>
              <a:t>progestins</a:t>
            </a:r>
            <a:r>
              <a:rPr lang="en-US" dirty="0" smtClean="0"/>
              <a:t> are an effective treatment for EH.</a:t>
            </a:r>
          </a:p>
          <a:p>
            <a:pPr algn="l" rtl="0"/>
            <a:r>
              <a:rPr lang="en-US" dirty="0" err="1" smtClean="0"/>
              <a:t>Progestins</a:t>
            </a:r>
            <a:r>
              <a:rPr lang="en-US" dirty="0" smtClean="0"/>
              <a:t> reverse EH by activation of </a:t>
            </a:r>
            <a:r>
              <a:rPr lang="en-US" u="sng" dirty="0" smtClean="0">
                <a:hlinkClick r:id="rId2"/>
              </a:rPr>
              <a:t>progesterone</a:t>
            </a:r>
            <a:r>
              <a:rPr lang="en-US" dirty="0" smtClean="0"/>
              <a:t> receptors, which results in </a:t>
            </a:r>
            <a:r>
              <a:rPr lang="en-US" dirty="0" err="1" smtClean="0"/>
              <a:t>stromal</a:t>
            </a:r>
            <a:r>
              <a:rPr lang="en-US" dirty="0" smtClean="0"/>
              <a:t> </a:t>
            </a:r>
            <a:r>
              <a:rPr lang="en-US" dirty="0" err="1" smtClean="0"/>
              <a:t>decidualization</a:t>
            </a:r>
            <a:r>
              <a:rPr lang="en-US" dirty="0" smtClean="0"/>
              <a:t> and subsequent thinning of the </a:t>
            </a:r>
            <a:r>
              <a:rPr lang="en-US" dirty="0" err="1" smtClean="0"/>
              <a:t>endometrium</a:t>
            </a:r>
            <a:r>
              <a:rPr lang="en-US" dirty="0" smtClean="0"/>
              <a:t>.</a:t>
            </a:r>
          </a:p>
          <a:p>
            <a:pPr algn="l" rtl="0"/>
            <a:r>
              <a:rPr lang="en-US" dirty="0" smtClean="0"/>
              <a:t> Progestin exposure also decreases estrogen and progesterone receptors and activates </a:t>
            </a:r>
            <a:r>
              <a:rPr lang="en-US" dirty="0" err="1" smtClean="0"/>
              <a:t>hydroxylase</a:t>
            </a:r>
            <a:r>
              <a:rPr lang="en-US" dirty="0" smtClean="0"/>
              <a:t> enzymes to convert </a:t>
            </a:r>
            <a:r>
              <a:rPr lang="en-US" dirty="0" err="1" smtClean="0"/>
              <a:t>estradiol</a:t>
            </a:r>
            <a:r>
              <a:rPr lang="en-US" dirty="0" smtClean="0"/>
              <a:t> to its less active metabolite </a:t>
            </a:r>
            <a:r>
              <a:rPr lang="en-US" u="sng" dirty="0" err="1" smtClean="0">
                <a:hlinkClick r:id="rId3"/>
              </a:rPr>
              <a:t>estrone</a:t>
            </a:r>
            <a:r>
              <a:rPr lang="en-US" dirty="0" smtClean="0"/>
              <a:t>.</a:t>
            </a:r>
          </a:p>
          <a:p>
            <a:pPr algn="l" rtl="0"/>
            <a:endParaRPr lang="fa-I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0"/>
            <a:r>
              <a:rPr lang="en-US" sz="3600" b="1" dirty="0" smtClean="0">
                <a:solidFill>
                  <a:srgbClr val="FF0000"/>
                </a:solidFill>
              </a:rPr>
              <a:t>PROGESTIN THERAPY ADMINISTRATION</a:t>
            </a:r>
            <a:endParaRPr lang="fa-IR" sz="3600" dirty="0">
              <a:solidFill>
                <a:srgbClr val="FF0000"/>
              </a:solidFill>
            </a:endParaRPr>
          </a:p>
        </p:txBody>
      </p:sp>
      <p:sp>
        <p:nvSpPr>
          <p:cNvPr id="3" name="Content Placeholder 2"/>
          <p:cNvSpPr>
            <a:spLocks noGrp="1"/>
          </p:cNvSpPr>
          <p:nvPr>
            <p:ph sz="quarter" idx="1"/>
          </p:nvPr>
        </p:nvSpPr>
        <p:spPr>
          <a:xfrm>
            <a:off x="612648" y="1600200"/>
            <a:ext cx="8153400" cy="4686320"/>
          </a:xfrm>
        </p:spPr>
        <p:txBody>
          <a:bodyPr>
            <a:normAutofit fontScale="77500" lnSpcReduction="20000"/>
          </a:bodyPr>
          <a:lstStyle/>
          <a:p>
            <a:pPr algn="l" rtl="0"/>
            <a:r>
              <a:rPr lang="en-US" b="1" dirty="0" smtClean="0"/>
              <a:t>Contraindications</a:t>
            </a:r>
            <a:r>
              <a:rPr lang="en-US" dirty="0" smtClean="0"/>
              <a:t> : Contraindications to progestin therapy include:</a:t>
            </a:r>
          </a:p>
          <a:p>
            <a:pPr marL="514350" indent="-514350" algn="l" rtl="0">
              <a:buFont typeface="+mj-lt"/>
              <a:buAutoNum type="arabicPeriod"/>
            </a:pPr>
            <a:r>
              <a:rPr lang="en-US" dirty="0" smtClean="0"/>
              <a:t>Current or past history of </a:t>
            </a:r>
            <a:r>
              <a:rPr lang="en-US" dirty="0" err="1" smtClean="0"/>
              <a:t>thromboembolic</a:t>
            </a:r>
            <a:r>
              <a:rPr lang="en-US" dirty="0" smtClean="0"/>
              <a:t> disorders, or stroke</a:t>
            </a:r>
          </a:p>
          <a:p>
            <a:pPr marL="514350" indent="-514350" algn="l" rtl="0">
              <a:buFont typeface="+mj-lt"/>
              <a:buAutoNum type="arabicPeriod"/>
            </a:pPr>
            <a:r>
              <a:rPr lang="en-US" dirty="0" smtClean="0"/>
              <a:t>Severe liver dysfunction</a:t>
            </a:r>
          </a:p>
          <a:p>
            <a:pPr marL="514350" indent="-514350" algn="l" rtl="0">
              <a:buFont typeface="+mj-lt"/>
              <a:buAutoNum type="arabicPeriod"/>
            </a:pPr>
            <a:r>
              <a:rPr lang="en-US" dirty="0" smtClean="0"/>
              <a:t>Known or suspected malignancy of </a:t>
            </a:r>
            <a:r>
              <a:rPr lang="en-US" u="sng" dirty="0" smtClean="0">
                <a:hlinkClick r:id="rId2"/>
              </a:rPr>
              <a:t>progesterone</a:t>
            </a:r>
            <a:r>
              <a:rPr lang="en-US" dirty="0" smtClean="0"/>
              <a:t> receptor-positive breast cancer</a:t>
            </a:r>
          </a:p>
          <a:p>
            <a:pPr marL="514350" indent="-514350" algn="l" rtl="0">
              <a:buFont typeface="+mj-lt"/>
              <a:buAutoNum type="arabicPeriod"/>
            </a:pPr>
            <a:r>
              <a:rPr lang="en-US" dirty="0" smtClean="0"/>
              <a:t>Vaginal bleeding of unknown etiology</a:t>
            </a:r>
          </a:p>
          <a:p>
            <a:pPr marL="514350" indent="-514350" algn="l" rtl="0">
              <a:buFont typeface="+mj-lt"/>
              <a:buAutoNum type="arabicPeriod"/>
            </a:pPr>
            <a:r>
              <a:rPr lang="en-US" dirty="0" smtClean="0"/>
              <a:t>Pregnancy</a:t>
            </a:r>
          </a:p>
          <a:p>
            <a:pPr marL="514350" indent="-514350" algn="l" rtl="0">
              <a:buFont typeface="+mj-lt"/>
              <a:buAutoNum type="arabicPeriod"/>
            </a:pPr>
            <a:r>
              <a:rPr lang="en-US" dirty="0" smtClean="0"/>
              <a:t>Known allergic reaction to </a:t>
            </a:r>
            <a:r>
              <a:rPr lang="en-US" dirty="0" err="1" smtClean="0"/>
              <a:t>progestins</a:t>
            </a:r>
            <a:endParaRPr lang="en-US" dirty="0" smtClean="0"/>
          </a:p>
          <a:p>
            <a:pPr algn="l" rtl="0"/>
            <a:r>
              <a:rPr lang="en-US" u="sng" dirty="0" err="1" smtClean="0">
                <a:hlinkClick r:id="rId3"/>
              </a:rPr>
              <a:t>Levonorgestrel</a:t>
            </a:r>
            <a:r>
              <a:rPr lang="en-US" dirty="0" smtClean="0"/>
              <a:t> (LNG) intrauterine devices (IUD) administer </a:t>
            </a:r>
            <a:r>
              <a:rPr lang="en-US" dirty="0" err="1" smtClean="0"/>
              <a:t>progestins</a:t>
            </a:r>
            <a:r>
              <a:rPr lang="en-US" dirty="0" smtClean="0"/>
              <a:t> locally to the uterus and result in minimal systemic absorption. Thus, these devices may be used in patients with relative contraindications to </a:t>
            </a:r>
            <a:r>
              <a:rPr lang="en-US" dirty="0" err="1" smtClean="0"/>
              <a:t>progestins</a:t>
            </a:r>
            <a:r>
              <a:rPr lang="en-US" dirty="0" smtClean="0"/>
              <a:t>. </a:t>
            </a:r>
            <a:endParaRPr lang="fa-I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0000"/>
                </a:solidFill>
                <a:latin typeface="Times New Roman" pitchFamily="18" charset="0"/>
                <a:cs typeface="Times New Roman" pitchFamily="18" charset="0"/>
              </a:rPr>
              <a:t>HISTOPATHOLOGY  AND  CLASSIFICATION</a:t>
            </a:r>
            <a:endParaRPr lang="fa-IR" sz="2800"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lnSpcReduction="10000"/>
          </a:bodyPr>
          <a:lstStyle/>
          <a:p>
            <a:pPr algn="l" rtl="0"/>
            <a:r>
              <a:rPr lang="en-US" dirty="0" smtClean="0"/>
              <a:t>Endometrial hyperplasia is characterized by a </a:t>
            </a:r>
            <a:r>
              <a:rPr lang="en-US" b="1" dirty="0" smtClean="0">
                <a:solidFill>
                  <a:srgbClr val="0070C0"/>
                </a:solidFill>
              </a:rPr>
              <a:t>proliferation of endometrial glands</a:t>
            </a:r>
            <a:r>
              <a:rPr lang="en-US" dirty="0" smtClean="0"/>
              <a:t> resulting in a </a:t>
            </a:r>
            <a:r>
              <a:rPr lang="en-US" b="1" dirty="0" smtClean="0">
                <a:solidFill>
                  <a:srgbClr val="0070C0"/>
                </a:solidFill>
              </a:rPr>
              <a:t>greater gland-to-stroma ratio (&gt;50 %)</a:t>
            </a:r>
            <a:r>
              <a:rPr lang="en-US" b="1" dirty="0" smtClean="0"/>
              <a:t> </a:t>
            </a:r>
            <a:r>
              <a:rPr lang="en-US" dirty="0" smtClean="0"/>
              <a:t>than observed in normal proliferative endometrium. The proliferating glands vary in size and shape, and cells may have </a:t>
            </a:r>
            <a:r>
              <a:rPr lang="en-US" dirty="0" err="1" smtClean="0"/>
              <a:t>cytologic</a:t>
            </a:r>
            <a:r>
              <a:rPr lang="en-US" dirty="0" smtClean="0"/>
              <a:t> </a:t>
            </a:r>
            <a:r>
              <a:rPr lang="en-US" dirty="0" err="1" smtClean="0"/>
              <a:t>atypia</a:t>
            </a:r>
            <a:r>
              <a:rPr lang="en-US" dirty="0" smtClean="0"/>
              <a:t>.</a:t>
            </a:r>
          </a:p>
          <a:p>
            <a:pPr algn="l" rtl="0"/>
            <a:r>
              <a:rPr lang="en-US" dirty="0" smtClean="0"/>
              <a:t>The terminology for abnormal proliferation of the </a:t>
            </a:r>
            <a:r>
              <a:rPr lang="en-US" dirty="0" err="1" smtClean="0"/>
              <a:t>endometrium</a:t>
            </a:r>
            <a:r>
              <a:rPr lang="en-US" dirty="0" smtClean="0"/>
              <a:t> has varied. Terms that have been used include: "</a:t>
            </a:r>
            <a:r>
              <a:rPr lang="en-US" b="1" dirty="0" smtClean="0">
                <a:solidFill>
                  <a:schemeClr val="accent2"/>
                </a:solidFill>
                <a:effectLst>
                  <a:outerShdw blurRad="38100" dist="38100" dir="2700000" algn="tl">
                    <a:srgbClr val="000000">
                      <a:alpha val="43137"/>
                    </a:srgbClr>
                  </a:outerShdw>
                </a:effectLst>
              </a:rPr>
              <a:t>adenomatous hyperplasia</a:t>
            </a:r>
            <a:r>
              <a:rPr lang="en-US" dirty="0" smtClean="0"/>
              <a:t>," "</a:t>
            </a:r>
            <a:r>
              <a:rPr lang="en-US" b="1" dirty="0" smtClean="0">
                <a:solidFill>
                  <a:schemeClr val="accent2"/>
                </a:solidFill>
                <a:effectLst>
                  <a:outerShdw blurRad="38100" dist="38100" dir="2700000" algn="tl">
                    <a:srgbClr val="000000">
                      <a:alpha val="43137"/>
                    </a:srgbClr>
                  </a:outerShdw>
                </a:effectLst>
              </a:rPr>
              <a:t>atypical hyperplasia</a:t>
            </a:r>
            <a:r>
              <a:rPr lang="en-US" dirty="0" smtClean="0"/>
              <a:t>," and "</a:t>
            </a:r>
            <a:r>
              <a:rPr lang="en-US" b="1" dirty="0" smtClean="0">
                <a:solidFill>
                  <a:schemeClr val="accent2"/>
                </a:solidFill>
                <a:effectLst>
                  <a:outerShdw blurRad="38100" dist="38100" dir="2700000" algn="tl">
                    <a:srgbClr val="000000">
                      <a:alpha val="43137"/>
                    </a:srgbClr>
                  </a:outerShdw>
                </a:effectLst>
              </a:rPr>
              <a:t>carcinoma in situ</a:t>
            </a:r>
            <a:r>
              <a:rPr lang="en-US" dirty="0" smtClean="0"/>
              <a:t>."</a:t>
            </a:r>
          </a:p>
          <a:p>
            <a:pPr algn="l" rtl="0"/>
            <a:endParaRPr lang="fa-I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Medications, routes, and outcomes</a:t>
            </a:r>
            <a:endParaRPr lang="fa-IR" sz="3600" dirty="0">
              <a:solidFill>
                <a:srgbClr val="FF0000"/>
              </a:solidFill>
            </a:endParaRPr>
          </a:p>
        </p:txBody>
      </p:sp>
      <p:sp>
        <p:nvSpPr>
          <p:cNvPr id="3" name="Content Placeholder 2"/>
          <p:cNvSpPr>
            <a:spLocks noGrp="1"/>
          </p:cNvSpPr>
          <p:nvPr>
            <p:ph sz="quarter" idx="1"/>
          </p:nvPr>
        </p:nvSpPr>
        <p:spPr/>
        <p:txBody>
          <a:bodyPr>
            <a:normAutofit fontScale="77500" lnSpcReduction="20000"/>
          </a:bodyPr>
          <a:lstStyle/>
          <a:p>
            <a:pPr algn="l" rtl="0"/>
            <a:r>
              <a:rPr lang="en-US" dirty="0"/>
              <a:t>There are many different progestin medications that have been used to treat EH with different routes of administration, doses, and </a:t>
            </a:r>
            <a:r>
              <a:rPr lang="en-US" dirty="0" smtClean="0"/>
              <a:t>regimens. </a:t>
            </a:r>
          </a:p>
          <a:p>
            <a:pPr algn="l" rtl="0"/>
            <a:r>
              <a:rPr lang="en-US" dirty="0" smtClean="0"/>
              <a:t>The </a:t>
            </a:r>
            <a:r>
              <a:rPr lang="en-US" dirty="0"/>
              <a:t>most common treatments were oral medroxyprogesterone acetate (MPA) or </a:t>
            </a:r>
            <a:r>
              <a:rPr lang="en-US" dirty="0" err="1"/>
              <a:t>megestrol</a:t>
            </a:r>
            <a:r>
              <a:rPr lang="en-US" dirty="0"/>
              <a:t> acetate, but the LNG-releasing IUD, 52 mg with a release rate of 20 mcg/day over five years (</a:t>
            </a:r>
            <a:r>
              <a:rPr lang="en-US" dirty="0" err="1"/>
              <a:t>Mirena</a:t>
            </a:r>
            <a:r>
              <a:rPr lang="en-US" dirty="0"/>
              <a:t>; LNG 52), is now first-line therapy</a:t>
            </a:r>
            <a:r>
              <a:rPr lang="en-US" dirty="0" smtClean="0"/>
              <a:t>.</a:t>
            </a:r>
            <a:endParaRPr lang="en-US" dirty="0"/>
          </a:p>
          <a:p>
            <a:pPr algn="l" rtl="0"/>
            <a:r>
              <a:rPr lang="en-US" dirty="0"/>
              <a:t>The LNG 52 has been found in randomized trials to be more effective than oral </a:t>
            </a:r>
            <a:r>
              <a:rPr lang="en-US" dirty="0" err="1"/>
              <a:t>progestins</a:t>
            </a:r>
            <a:r>
              <a:rPr lang="en-US" dirty="0"/>
              <a:t>. In addition to higher efficacy, the other advantages of the LNG 52 are that it offers long-acting contraception and does not require daily </a:t>
            </a:r>
            <a:r>
              <a:rPr lang="en-US" dirty="0" smtClean="0"/>
              <a:t>dosing.</a:t>
            </a:r>
          </a:p>
          <a:p>
            <a:pPr algn="l" rtl="0"/>
            <a:r>
              <a:rPr lang="en-US" dirty="0" smtClean="0"/>
              <a:t> </a:t>
            </a:r>
            <a:r>
              <a:rPr lang="en-US" dirty="0"/>
              <a:t>It is typically better tolerated than oral </a:t>
            </a:r>
            <a:r>
              <a:rPr lang="en-US" dirty="0" err="1"/>
              <a:t>progestins</a:t>
            </a:r>
            <a:r>
              <a:rPr lang="en-US" dirty="0"/>
              <a:t>, although the meta-analysis of randomized trials cited above found no significant difference in rates of irregular vaginal bleeding with the LNG 52 compared with oral </a:t>
            </a:r>
            <a:r>
              <a:rPr lang="en-US" dirty="0" err="1" smtClean="0"/>
              <a:t>progestins</a:t>
            </a:r>
            <a:r>
              <a:rPr lang="en-US" dirty="0" smtClean="0"/>
              <a:t>.</a:t>
            </a:r>
            <a:endParaRPr lang="en-US" dirty="0"/>
          </a:p>
          <a:p>
            <a:pPr algn="l" rtl="0"/>
            <a:endParaRPr lang="fa-I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Medications, routes, and outcomes</a:t>
            </a:r>
            <a:endParaRPr lang="fa-IR" sz="3600" dirty="0">
              <a:solidFill>
                <a:srgbClr val="FF0000"/>
              </a:solidFill>
            </a:endParaRPr>
          </a:p>
        </p:txBody>
      </p:sp>
      <p:sp>
        <p:nvSpPr>
          <p:cNvPr id="3" name="Content Placeholder 2"/>
          <p:cNvSpPr>
            <a:spLocks noGrp="1"/>
          </p:cNvSpPr>
          <p:nvPr>
            <p:ph sz="quarter" idx="1"/>
          </p:nvPr>
        </p:nvSpPr>
        <p:spPr/>
        <p:txBody>
          <a:bodyPr>
            <a:normAutofit fontScale="92500" lnSpcReduction="10000"/>
          </a:bodyPr>
          <a:lstStyle/>
          <a:p>
            <a:pPr algn="l" rtl="0"/>
            <a:r>
              <a:rPr lang="en-US" dirty="0"/>
              <a:t>The LNG 52 starts with an initial dose of 20 mcg/day; by five years the daily dose is approximately 10 mcg/day. As with other progestin-only medications, the LNG 52 initially results in irregular bleeding, but eventually most patients using the LNG 52 become </a:t>
            </a:r>
            <a:r>
              <a:rPr lang="en-US" dirty="0" err="1"/>
              <a:t>amenorrheic</a:t>
            </a:r>
            <a:r>
              <a:rPr lang="en-US" dirty="0"/>
              <a:t> or have light tolerable bleeding.</a:t>
            </a:r>
          </a:p>
          <a:p>
            <a:pPr algn="l" rtl="0"/>
            <a:r>
              <a:rPr lang="en-US" dirty="0"/>
              <a:t>LNG-releasing IUDs are also available in lower daily doses (13.5, 17.5, and 18.6 mcg/day) and vary from three- to five-year formulations, but these have not been studied in patients with EH to determine whether the lower progestin dose is as effective as the LNG 52. </a:t>
            </a:r>
          </a:p>
          <a:p>
            <a:pPr algn="l" rtl="0"/>
            <a:endParaRPr lang="fa-IR" dirty="0"/>
          </a:p>
        </p:txBody>
      </p:sp>
    </p:spTree>
    <p:extLst>
      <p:ext uri="{BB962C8B-B14F-4D97-AF65-F5344CB8AC3E}">
        <p14:creationId xmlns="" xmlns:p14="http://schemas.microsoft.com/office/powerpoint/2010/main" val="747438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Oral progestin</a:t>
            </a:r>
            <a:r>
              <a:rPr lang="en-US" dirty="0"/>
              <a:t> </a:t>
            </a:r>
            <a:endParaRPr lang="fa-IR" dirty="0"/>
          </a:p>
        </p:txBody>
      </p:sp>
      <p:sp>
        <p:nvSpPr>
          <p:cNvPr id="3" name="Content Placeholder 2"/>
          <p:cNvSpPr>
            <a:spLocks noGrp="1"/>
          </p:cNvSpPr>
          <p:nvPr>
            <p:ph sz="quarter" idx="1"/>
          </p:nvPr>
        </p:nvSpPr>
        <p:spPr>
          <a:xfrm>
            <a:off x="612648" y="1600200"/>
            <a:ext cx="8153400" cy="4900634"/>
          </a:xfrm>
        </p:spPr>
        <p:txBody>
          <a:bodyPr>
            <a:normAutofit fontScale="70000" lnSpcReduction="20000"/>
          </a:bodyPr>
          <a:lstStyle/>
          <a:p>
            <a:pPr algn="l" rtl="0"/>
            <a:r>
              <a:rPr lang="en-US" dirty="0" smtClean="0"/>
              <a:t>Can </a:t>
            </a:r>
            <a:r>
              <a:rPr lang="en-US" dirty="0"/>
              <a:t>effectively treat the majority of cases of EH without atypia and some milder forms of atypical EH.</a:t>
            </a:r>
          </a:p>
          <a:p>
            <a:pPr algn="l" rtl="0"/>
            <a:r>
              <a:rPr lang="en-US" dirty="0"/>
              <a:t>Oral </a:t>
            </a:r>
            <a:r>
              <a:rPr lang="en-US" dirty="0" err="1"/>
              <a:t>progestins</a:t>
            </a:r>
            <a:r>
              <a:rPr lang="en-US" dirty="0"/>
              <a:t> may be preferred by patients with the following characteristics:</a:t>
            </a:r>
          </a:p>
          <a:p>
            <a:pPr marL="514350" indent="-514350" algn="l" rtl="0">
              <a:buFont typeface="+mj-lt"/>
              <a:buAutoNum type="arabicPeriod"/>
            </a:pPr>
            <a:r>
              <a:rPr lang="en-US" dirty="0" smtClean="0"/>
              <a:t>Patients </a:t>
            </a:r>
            <a:r>
              <a:rPr lang="en-US" dirty="0"/>
              <a:t>who decline or cannot tolerate an IUD due to side effects (</a:t>
            </a:r>
            <a:r>
              <a:rPr lang="en-US" dirty="0" err="1"/>
              <a:t>eg</a:t>
            </a:r>
            <a:r>
              <a:rPr lang="en-US" dirty="0"/>
              <a:t>, dysmenorrhea).</a:t>
            </a:r>
          </a:p>
          <a:p>
            <a:pPr marL="514350" indent="-514350" algn="l" rtl="0">
              <a:buFont typeface="+mj-lt"/>
              <a:buAutoNum type="arabicPeriod"/>
            </a:pPr>
            <a:r>
              <a:rPr lang="en-US" dirty="0" smtClean="0"/>
              <a:t>Patients </a:t>
            </a:r>
            <a:r>
              <a:rPr lang="en-US" dirty="0"/>
              <a:t>with uterine factors that make placement or retention of an IUD difficult (</a:t>
            </a:r>
            <a:r>
              <a:rPr lang="en-US" dirty="0" err="1"/>
              <a:t>eg</a:t>
            </a:r>
            <a:r>
              <a:rPr lang="en-US" dirty="0"/>
              <a:t>, severe distortion of the uterine cavity due to fibroids, a congenital anomaly, or recurrent expulsion of the IUD).</a:t>
            </a:r>
          </a:p>
          <a:p>
            <a:pPr marL="514350" indent="-514350" algn="l" rtl="0">
              <a:buFont typeface="+mj-lt"/>
              <a:buAutoNum type="arabicPeriod"/>
            </a:pPr>
            <a:r>
              <a:rPr lang="en-US" dirty="0" smtClean="0"/>
              <a:t>Patients </a:t>
            </a:r>
            <a:r>
              <a:rPr lang="en-US" dirty="0"/>
              <a:t>who plan to try to conceive a pregnancy as soon as a therapeutic response is achieved, since </a:t>
            </a:r>
            <a:r>
              <a:rPr lang="en-US" dirty="0" err="1"/>
              <a:t>progestins</a:t>
            </a:r>
            <a:r>
              <a:rPr lang="en-US" dirty="0"/>
              <a:t> are contraindicated in pregnancy and the patient can stop an oral medication without requiring a clinician to remove the device, as with an IUD.</a:t>
            </a:r>
          </a:p>
          <a:p>
            <a:pPr algn="l" rtl="0"/>
            <a:r>
              <a:rPr lang="en-US" dirty="0"/>
              <a:t>Oral </a:t>
            </a:r>
            <a:r>
              <a:rPr lang="en-US" dirty="0" err="1"/>
              <a:t>progestins</a:t>
            </a:r>
            <a:r>
              <a:rPr lang="en-US" dirty="0"/>
              <a:t> may be given as </a:t>
            </a:r>
            <a:r>
              <a:rPr lang="en-US" dirty="0" err="1"/>
              <a:t>progestins</a:t>
            </a:r>
            <a:r>
              <a:rPr lang="en-US" dirty="0"/>
              <a:t> alone (</a:t>
            </a:r>
            <a:r>
              <a:rPr lang="en-US" dirty="0" err="1"/>
              <a:t>eg</a:t>
            </a:r>
            <a:r>
              <a:rPr lang="en-US" dirty="0"/>
              <a:t>, </a:t>
            </a:r>
            <a:r>
              <a:rPr lang="en-US" dirty="0" err="1"/>
              <a:t>megestrol</a:t>
            </a:r>
            <a:r>
              <a:rPr lang="en-US" dirty="0"/>
              <a:t> acetate, MPA) or as estrogen-progestin oral contraceptives (OCs).</a:t>
            </a:r>
          </a:p>
          <a:p>
            <a:pPr algn="l" rtl="0"/>
            <a:r>
              <a:rPr lang="en-US" dirty="0"/>
              <a:t>In oral progestin regimens, patients are usually treated for </a:t>
            </a:r>
            <a:r>
              <a:rPr lang="en-US" dirty="0" smtClean="0"/>
              <a:t>3-6 months </a:t>
            </a:r>
            <a:r>
              <a:rPr lang="en-US" dirty="0"/>
              <a:t>with continuous dosing. </a:t>
            </a:r>
            <a:endParaRPr lang="fa-I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Oral progestin</a:t>
            </a:r>
            <a:r>
              <a:rPr lang="en-US" dirty="0"/>
              <a:t> </a:t>
            </a:r>
            <a:endParaRPr lang="fa-IR" dirty="0"/>
          </a:p>
        </p:txBody>
      </p:sp>
      <p:sp>
        <p:nvSpPr>
          <p:cNvPr id="3" name="Content Placeholder 2"/>
          <p:cNvSpPr>
            <a:spLocks noGrp="1"/>
          </p:cNvSpPr>
          <p:nvPr>
            <p:ph sz="quarter" idx="1"/>
          </p:nvPr>
        </p:nvSpPr>
        <p:spPr>
          <a:xfrm>
            <a:off x="612648" y="1600200"/>
            <a:ext cx="8153400" cy="4925144"/>
          </a:xfrm>
        </p:spPr>
        <p:txBody>
          <a:bodyPr>
            <a:noAutofit/>
          </a:bodyPr>
          <a:lstStyle/>
          <a:p>
            <a:pPr algn="l" rtl="0"/>
            <a:r>
              <a:rPr lang="en-US" sz="2000" dirty="0"/>
              <a:t>For patients with EH who are treated with </a:t>
            </a:r>
            <a:r>
              <a:rPr lang="en-US" sz="2000" dirty="0" err="1"/>
              <a:t>noncontraceptive</a:t>
            </a:r>
            <a:r>
              <a:rPr lang="en-US" sz="2000" dirty="0"/>
              <a:t> oral </a:t>
            </a:r>
            <a:r>
              <a:rPr lang="en-US" sz="2000" dirty="0" err="1"/>
              <a:t>progestins</a:t>
            </a:r>
            <a:r>
              <a:rPr lang="en-US" sz="2000" dirty="0"/>
              <a:t>, medications, doses, and regimens that have been reported are:</a:t>
            </a:r>
          </a:p>
          <a:p>
            <a:pPr marL="514350" indent="-514350" algn="l" rtl="0">
              <a:buFont typeface="+mj-lt"/>
              <a:buAutoNum type="arabicPeriod"/>
            </a:pPr>
            <a:r>
              <a:rPr lang="en-US" sz="2000" dirty="0" err="1" smtClean="0"/>
              <a:t>Megestrol</a:t>
            </a:r>
            <a:r>
              <a:rPr lang="en-US" sz="2000" dirty="0" smtClean="0"/>
              <a:t> </a:t>
            </a:r>
            <a:r>
              <a:rPr lang="en-US" sz="2000" dirty="0"/>
              <a:t>acetate 40 to 160 mg </a:t>
            </a:r>
            <a:r>
              <a:rPr lang="en-US" sz="2000" dirty="0" smtClean="0"/>
              <a:t>daily. </a:t>
            </a:r>
            <a:r>
              <a:rPr lang="en-US" sz="2000" dirty="0"/>
              <a:t>This medication is considered a "chemotherapeutic agent," </a:t>
            </a:r>
            <a:r>
              <a:rPr lang="en-US" sz="2000" dirty="0" err="1" smtClean="0"/>
              <a:t>megestrol</a:t>
            </a:r>
            <a:r>
              <a:rPr lang="en-US" sz="2000" dirty="0" smtClean="0"/>
              <a:t> </a:t>
            </a:r>
            <a:r>
              <a:rPr lang="en-US" sz="2000" dirty="0"/>
              <a:t>is often our first choice of an oral progestin to treat atypical EH because it is a strong progestin.</a:t>
            </a:r>
          </a:p>
          <a:p>
            <a:pPr marL="514350" indent="-514350" algn="l" rtl="0">
              <a:buFont typeface="+mj-lt"/>
              <a:buAutoNum type="arabicPeriod"/>
            </a:pPr>
            <a:r>
              <a:rPr lang="en-US" sz="2000" dirty="0" smtClean="0"/>
              <a:t>MPA </a:t>
            </a:r>
            <a:r>
              <a:rPr lang="en-US" sz="2000" dirty="0"/>
              <a:t>10 to 20 mg </a:t>
            </a:r>
            <a:r>
              <a:rPr lang="en-US" sz="2000" dirty="0" smtClean="0"/>
              <a:t>daily. </a:t>
            </a:r>
            <a:r>
              <a:rPr lang="en-US" sz="2000" dirty="0"/>
              <a:t>MPA was one of the first-line therapies for </a:t>
            </a:r>
            <a:r>
              <a:rPr lang="en-US" sz="2000" dirty="0" err="1"/>
              <a:t>nonatypical</a:t>
            </a:r>
            <a:r>
              <a:rPr lang="en-US" sz="2000" dirty="0"/>
              <a:t> EH </a:t>
            </a:r>
            <a:r>
              <a:rPr lang="en-US" sz="2000" dirty="0" smtClean="0"/>
              <a:t>.</a:t>
            </a:r>
            <a:endParaRPr lang="en-US" sz="2000" dirty="0"/>
          </a:p>
          <a:p>
            <a:pPr marL="514350" indent="-514350" algn="l" rtl="0">
              <a:buFont typeface="+mj-lt"/>
              <a:buAutoNum type="arabicPeriod"/>
            </a:pPr>
            <a:r>
              <a:rPr lang="en-US" sz="2000" dirty="0" err="1" smtClean="0"/>
              <a:t>Norethindrone</a:t>
            </a:r>
            <a:r>
              <a:rPr lang="en-US" sz="2000" dirty="0" smtClean="0"/>
              <a:t> </a:t>
            </a:r>
            <a:r>
              <a:rPr lang="en-US" sz="2000" dirty="0"/>
              <a:t>acetate (NETA; also known as </a:t>
            </a:r>
            <a:r>
              <a:rPr lang="en-US" sz="2000" dirty="0" err="1"/>
              <a:t>norethisterone</a:t>
            </a:r>
            <a:r>
              <a:rPr lang="en-US" sz="2000" dirty="0"/>
              <a:t> acetate) 15 mg daily has not been well </a:t>
            </a:r>
            <a:r>
              <a:rPr lang="en-US" sz="2000" dirty="0" smtClean="0"/>
              <a:t>studied. </a:t>
            </a:r>
            <a:r>
              <a:rPr lang="en-US" sz="2000" dirty="0"/>
              <a:t>Two studies with small numbers of patients taking NETA suggest similar efficacy to </a:t>
            </a:r>
            <a:r>
              <a:rPr lang="en-US" sz="2000" dirty="0" smtClean="0"/>
              <a:t>MPA. </a:t>
            </a:r>
            <a:endParaRPr lang="en-US" sz="2000" dirty="0"/>
          </a:p>
          <a:p>
            <a:pPr marL="514350" indent="-514350" algn="l" rtl="0">
              <a:buFont typeface="+mj-lt"/>
              <a:buAutoNum type="arabicPeriod"/>
            </a:pPr>
            <a:r>
              <a:rPr lang="en-US" sz="2000" dirty="0" smtClean="0"/>
              <a:t>Micronized </a:t>
            </a:r>
            <a:r>
              <a:rPr lang="en-US" sz="2000" dirty="0"/>
              <a:t>progesterone 200 to 300 mg daily was beneficial in a single study of patients with EH without </a:t>
            </a:r>
            <a:r>
              <a:rPr lang="en-US" sz="2000" dirty="0" smtClean="0"/>
              <a:t>atypia. </a:t>
            </a:r>
            <a:r>
              <a:rPr lang="en-US" sz="2000" dirty="0"/>
              <a:t>However this is a relatively weak progestin, and we do not consider it for first-line progestin treatment for EH. </a:t>
            </a:r>
            <a:endParaRPr lang="fa-IR" sz="2000" dirty="0"/>
          </a:p>
        </p:txBody>
      </p:sp>
    </p:spTree>
    <p:extLst>
      <p:ext uri="{BB962C8B-B14F-4D97-AF65-F5344CB8AC3E}">
        <p14:creationId xmlns="" xmlns:p14="http://schemas.microsoft.com/office/powerpoint/2010/main" val="508328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Oral progestin</a:t>
            </a:r>
            <a:r>
              <a:rPr lang="en-US" dirty="0"/>
              <a:t> </a:t>
            </a:r>
            <a:endParaRPr lang="fa-IR" dirty="0"/>
          </a:p>
        </p:txBody>
      </p:sp>
      <p:sp>
        <p:nvSpPr>
          <p:cNvPr id="3" name="Content Placeholder 2"/>
          <p:cNvSpPr>
            <a:spLocks noGrp="1"/>
          </p:cNvSpPr>
          <p:nvPr>
            <p:ph sz="quarter" idx="1"/>
          </p:nvPr>
        </p:nvSpPr>
        <p:spPr>
          <a:xfrm>
            <a:off x="588527" y="1628800"/>
            <a:ext cx="8153400" cy="4896544"/>
          </a:xfrm>
        </p:spPr>
        <p:txBody>
          <a:bodyPr>
            <a:normAutofit fontScale="92500" lnSpcReduction="20000"/>
          </a:bodyPr>
          <a:lstStyle/>
          <a:p>
            <a:pPr algn="l" rtl="0"/>
            <a:r>
              <a:rPr lang="en-US" dirty="0" smtClean="0"/>
              <a:t>In </a:t>
            </a:r>
            <a:r>
              <a:rPr lang="en-US" dirty="0"/>
              <a:t>terms of dosing regimen for treating EH, continuous (daily dosing) </a:t>
            </a:r>
            <a:r>
              <a:rPr lang="en-US" dirty="0" err="1"/>
              <a:t>progestins</a:t>
            </a:r>
            <a:r>
              <a:rPr lang="en-US" dirty="0"/>
              <a:t> or progestin IUDs are superior to cyclic progestin regimens </a:t>
            </a:r>
            <a:r>
              <a:rPr lang="en-US" dirty="0" smtClean="0"/>
              <a:t>(12 </a:t>
            </a:r>
            <a:r>
              <a:rPr lang="en-US" dirty="0"/>
              <a:t>to 14 days </a:t>
            </a:r>
            <a:r>
              <a:rPr lang="en-US" dirty="0" smtClean="0"/>
              <a:t>of </a:t>
            </a:r>
            <a:r>
              <a:rPr lang="en-US" dirty="0"/>
              <a:t>the month</a:t>
            </a:r>
            <a:r>
              <a:rPr lang="en-US" dirty="0" smtClean="0"/>
              <a:t>). </a:t>
            </a:r>
          </a:p>
          <a:p>
            <a:pPr algn="l" rtl="0"/>
            <a:r>
              <a:rPr lang="en-US" dirty="0" smtClean="0"/>
              <a:t>As </a:t>
            </a:r>
            <a:r>
              <a:rPr lang="en-US" dirty="0"/>
              <a:t>an example of data supporting this, in a small prospective study of 170 patients, the LNG 52 was the most effective therapy; cyclic therapy was found to be inferior to both LNG 52 and continuous oral </a:t>
            </a:r>
            <a:r>
              <a:rPr lang="en-US" dirty="0" err="1" smtClean="0"/>
              <a:t>progestins</a:t>
            </a:r>
            <a:r>
              <a:rPr lang="en-US" dirty="0" smtClean="0"/>
              <a:t>.</a:t>
            </a:r>
          </a:p>
          <a:p>
            <a:pPr algn="l" rtl="0"/>
            <a:r>
              <a:rPr lang="en-US" dirty="0" smtClean="0"/>
              <a:t> </a:t>
            </a:r>
            <a:r>
              <a:rPr lang="en-US" dirty="0"/>
              <a:t>Continuous dosing schedules are not only more effective, but they may be better tolerated than a cyclic regimen if amenorrhea can be achieved</a:t>
            </a:r>
            <a:r>
              <a:rPr lang="en-US" dirty="0" smtClean="0"/>
              <a:t>.</a:t>
            </a:r>
          </a:p>
          <a:p>
            <a:pPr algn="l" rtl="0"/>
            <a:r>
              <a:rPr lang="en-US" dirty="0" smtClean="0"/>
              <a:t> </a:t>
            </a:r>
            <a:r>
              <a:rPr lang="en-US" dirty="0"/>
              <a:t>Irregular vaginal bleeding can be bothersome at the inception of continuous regimens </a:t>
            </a:r>
            <a:r>
              <a:rPr lang="en-US" dirty="0" smtClean="0"/>
              <a:t>.</a:t>
            </a:r>
            <a:endParaRPr lang="en-US" dirty="0"/>
          </a:p>
          <a:p>
            <a:pPr algn="l" rtl="0"/>
            <a:endParaRPr lang="fa-IR" dirty="0"/>
          </a:p>
        </p:txBody>
      </p:sp>
    </p:spTree>
    <p:extLst>
      <p:ext uri="{BB962C8B-B14F-4D97-AF65-F5344CB8AC3E}">
        <p14:creationId xmlns="" xmlns:p14="http://schemas.microsoft.com/office/powerpoint/2010/main" val="81068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Progestin injections and implants</a:t>
            </a:r>
            <a:r>
              <a:rPr lang="en-US" dirty="0" smtClean="0"/>
              <a:t> </a:t>
            </a:r>
            <a:endParaRPr lang="fa-IR" dirty="0"/>
          </a:p>
        </p:txBody>
      </p:sp>
      <p:sp>
        <p:nvSpPr>
          <p:cNvPr id="3" name="Content Placeholder 2"/>
          <p:cNvSpPr>
            <a:spLocks noGrp="1"/>
          </p:cNvSpPr>
          <p:nvPr>
            <p:ph sz="quarter" idx="1"/>
          </p:nvPr>
        </p:nvSpPr>
        <p:spPr>
          <a:xfrm>
            <a:off x="612648" y="1600200"/>
            <a:ext cx="8153400" cy="4781128"/>
          </a:xfrm>
        </p:spPr>
        <p:txBody>
          <a:bodyPr>
            <a:normAutofit fontScale="92500" lnSpcReduction="10000"/>
          </a:bodyPr>
          <a:lstStyle/>
          <a:p>
            <a:pPr algn="l" rtl="0"/>
            <a:r>
              <a:rPr lang="en-US" dirty="0" smtClean="0"/>
              <a:t>We </a:t>
            </a:r>
            <a:r>
              <a:rPr lang="en-US" dirty="0"/>
              <a:t>do not use implants in our practice. However, one of the authors uses DMPA.</a:t>
            </a:r>
          </a:p>
          <a:p>
            <a:pPr algn="l" rtl="0"/>
            <a:r>
              <a:rPr lang="en-US" dirty="0"/>
              <a:t>DMPA is a long-acting progestin, provides contraception, and requires only </a:t>
            </a:r>
            <a:r>
              <a:rPr lang="en-US" dirty="0" smtClean="0"/>
              <a:t>4 </a:t>
            </a:r>
            <a:r>
              <a:rPr lang="en-US" dirty="0"/>
              <a:t>injections per year. Thus, one of the authors uses DMPA as second-line therapy for patients who are intolerant of oral </a:t>
            </a:r>
            <a:r>
              <a:rPr lang="en-US" dirty="0" err="1"/>
              <a:t>progestins</a:t>
            </a:r>
            <a:r>
              <a:rPr lang="en-US" dirty="0"/>
              <a:t> or the LNG 52.</a:t>
            </a:r>
          </a:p>
          <a:p>
            <a:pPr algn="l" rtl="0"/>
            <a:r>
              <a:rPr lang="en-US" dirty="0"/>
              <a:t>One study found that the </a:t>
            </a:r>
            <a:r>
              <a:rPr lang="en-US" dirty="0" smtClean="0"/>
              <a:t>IM </a:t>
            </a:r>
            <a:r>
              <a:rPr lang="en-US" dirty="0"/>
              <a:t>DMPA (150 mg every three months) was more successful than NETA (15 mg daily for 14 days per cycle) in the treatment of </a:t>
            </a:r>
            <a:r>
              <a:rPr lang="en-US" dirty="0" err="1"/>
              <a:t>nonatypical</a:t>
            </a:r>
            <a:r>
              <a:rPr lang="en-US" dirty="0"/>
              <a:t> </a:t>
            </a:r>
            <a:r>
              <a:rPr lang="en-US" dirty="0" smtClean="0"/>
              <a:t>EH.</a:t>
            </a:r>
            <a:endParaRPr lang="fa-IR" dirty="0"/>
          </a:p>
        </p:txBody>
      </p:sp>
    </p:spTree>
    <p:extLst>
      <p:ext uri="{BB962C8B-B14F-4D97-AF65-F5344CB8AC3E}">
        <p14:creationId xmlns="" xmlns:p14="http://schemas.microsoft.com/office/powerpoint/2010/main" val="2095181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rPr>
              <a:t>Combined estrogen/progestin contraceptives </a:t>
            </a:r>
            <a:endParaRPr lang="fa-IR" sz="3200" b="1" dirty="0">
              <a:solidFill>
                <a:srgbClr val="FF0000"/>
              </a:solidFill>
            </a:endParaRPr>
          </a:p>
        </p:txBody>
      </p:sp>
      <p:sp>
        <p:nvSpPr>
          <p:cNvPr id="3" name="Content Placeholder 2"/>
          <p:cNvSpPr>
            <a:spLocks noGrp="1"/>
          </p:cNvSpPr>
          <p:nvPr>
            <p:ph sz="quarter" idx="1"/>
          </p:nvPr>
        </p:nvSpPr>
        <p:spPr/>
        <p:txBody>
          <a:bodyPr>
            <a:normAutofit fontScale="92500" lnSpcReduction="10000"/>
          </a:bodyPr>
          <a:lstStyle/>
          <a:p>
            <a:pPr algn="l" rtl="0"/>
            <a:r>
              <a:rPr lang="en-US" dirty="0" smtClean="0"/>
              <a:t>Have </a:t>
            </a:r>
            <a:r>
              <a:rPr lang="en-US" dirty="0"/>
              <a:t>not been studied for treatment of EH. In theory, the amount of progestin in an oral contraceptive, either a combined or progestin-only pill, is sufficient to reverse simple EH and the majority of cases of complex EH.</a:t>
            </a:r>
          </a:p>
          <a:p>
            <a:pPr algn="l" rtl="0"/>
            <a:r>
              <a:rPr lang="en-US" dirty="0"/>
              <a:t>Some patients experience bothersome progestin side effects (</a:t>
            </a:r>
            <a:r>
              <a:rPr lang="en-US" dirty="0" err="1"/>
              <a:t>eg</a:t>
            </a:r>
            <a:r>
              <a:rPr lang="en-US" dirty="0"/>
              <a:t>, irregular vaginal bleeding, bloating, irritability, depression, headaches) and may require an adjustment in dose or a switch to a different progestin formulation. Side effects are more likely on oral </a:t>
            </a:r>
            <a:r>
              <a:rPr lang="en-US" dirty="0" err="1"/>
              <a:t>progestins</a:t>
            </a:r>
            <a:r>
              <a:rPr lang="en-US" dirty="0"/>
              <a:t> than other formulations. For patients on systemic </a:t>
            </a:r>
            <a:r>
              <a:rPr lang="en-US" dirty="0" err="1"/>
              <a:t>progestins</a:t>
            </a:r>
            <a:r>
              <a:rPr lang="en-US" dirty="0"/>
              <a:t>, we advise changing to the LNG 52.</a:t>
            </a:r>
          </a:p>
          <a:p>
            <a:pPr algn="l" rtl="0"/>
            <a:endParaRPr lang="fa-I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Follow-up</a:t>
            </a:r>
            <a:endParaRPr lang="fa-IR" sz="3600" b="1" dirty="0">
              <a:solidFill>
                <a:srgbClr val="FF0000"/>
              </a:solidFill>
            </a:endParaRPr>
          </a:p>
        </p:txBody>
      </p:sp>
      <p:sp>
        <p:nvSpPr>
          <p:cNvPr id="3" name="Content Placeholder 2"/>
          <p:cNvSpPr>
            <a:spLocks noGrp="1"/>
          </p:cNvSpPr>
          <p:nvPr>
            <p:ph sz="quarter" idx="1"/>
          </p:nvPr>
        </p:nvSpPr>
        <p:spPr/>
        <p:txBody>
          <a:bodyPr/>
          <a:lstStyle/>
          <a:p>
            <a:pPr algn="l" rtl="0"/>
            <a:r>
              <a:rPr lang="en-US" dirty="0"/>
              <a:t>Every patient with EH requires careful follow-up and appropriate surveillance for persistent or recurrent EH or progression to carcinoma, regardless of type.</a:t>
            </a:r>
            <a:endParaRPr lang="fa-I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Maintenance </a:t>
            </a:r>
            <a:r>
              <a:rPr lang="en-US" sz="3600" b="1" dirty="0" smtClean="0">
                <a:solidFill>
                  <a:srgbClr val="FF0000"/>
                </a:solidFill>
              </a:rPr>
              <a:t> therapy</a:t>
            </a:r>
            <a:endParaRPr lang="fa-IR" sz="3600" b="1" dirty="0">
              <a:solidFill>
                <a:srgbClr val="FF0000"/>
              </a:solidFill>
            </a:endParaRPr>
          </a:p>
        </p:txBody>
      </p:sp>
      <p:sp>
        <p:nvSpPr>
          <p:cNvPr id="3" name="Content Placeholder 2"/>
          <p:cNvSpPr>
            <a:spLocks noGrp="1"/>
          </p:cNvSpPr>
          <p:nvPr>
            <p:ph sz="quarter" idx="1"/>
          </p:nvPr>
        </p:nvSpPr>
        <p:spPr/>
        <p:txBody>
          <a:bodyPr>
            <a:normAutofit fontScale="77500" lnSpcReduction="20000"/>
          </a:bodyPr>
          <a:lstStyle/>
          <a:p>
            <a:pPr algn="l" rtl="0"/>
            <a:r>
              <a:rPr lang="en-US" dirty="0"/>
              <a:t>Once complete regression of EH is achieved, progestin maintenance therapy is often appropriate. Maintenance therapy consists of continued progestin therapy. There are no high-quality data supporting the use of one maintenance regimen over another. Choice of regimen therefore depends upon patient preference, cost, adherence, convenience, and side effects </a:t>
            </a:r>
            <a:r>
              <a:rPr lang="en-US" dirty="0" smtClean="0"/>
              <a:t>.</a:t>
            </a:r>
            <a:endParaRPr lang="en-US" dirty="0"/>
          </a:p>
          <a:p>
            <a:pPr algn="l" rtl="0"/>
            <a:r>
              <a:rPr lang="en-US" dirty="0"/>
              <a:t>In our practice, we prefer the use of the LNG 52 for maintenance therapy. Given that patients with EH often have abnormal uterine bleeding, the LNG 52 is associated with a higher rate of amenorrhea and decreased rates of discontinuation compared with oral </a:t>
            </a:r>
            <a:r>
              <a:rPr lang="en-US" dirty="0" err="1"/>
              <a:t>progestins</a:t>
            </a:r>
            <a:r>
              <a:rPr lang="en-US" dirty="0"/>
              <a:t> </a:t>
            </a:r>
            <a:r>
              <a:rPr lang="en-US" dirty="0" smtClean="0"/>
              <a:t>.</a:t>
            </a:r>
            <a:endParaRPr lang="en-US" dirty="0"/>
          </a:p>
          <a:p>
            <a:pPr algn="l" rtl="0"/>
            <a:r>
              <a:rPr lang="en-US" dirty="0"/>
              <a:t>During the follow-up or maintenance therapy phase, sources of excess estrogen exposure should be corrected, if this has not already been done.</a:t>
            </a:r>
          </a:p>
          <a:p>
            <a:pPr algn="l" rtl="0"/>
            <a:endParaRPr lang="fa-I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FF0000"/>
                </a:solidFill>
              </a:rPr>
              <a:t>Factors to consider in choosing maintenance therapy</a:t>
            </a:r>
            <a:endParaRPr lang="fa-IR" sz="3600" b="1" dirty="0">
              <a:solidFill>
                <a:srgbClr val="FF0000"/>
              </a:solidFill>
            </a:endParaRPr>
          </a:p>
        </p:txBody>
      </p:sp>
      <p:sp>
        <p:nvSpPr>
          <p:cNvPr id="3" name="Content Placeholder 2"/>
          <p:cNvSpPr>
            <a:spLocks noGrp="1"/>
          </p:cNvSpPr>
          <p:nvPr>
            <p:ph sz="quarter" idx="1"/>
          </p:nvPr>
        </p:nvSpPr>
        <p:spPr/>
        <p:txBody>
          <a:bodyPr>
            <a:normAutofit fontScale="92500" lnSpcReduction="20000"/>
          </a:bodyPr>
          <a:lstStyle/>
          <a:p>
            <a:pPr algn="l" rtl="0"/>
            <a:r>
              <a:rPr lang="en-US" b="1" u="sng" dirty="0" smtClean="0"/>
              <a:t>Premenopausal </a:t>
            </a:r>
            <a:r>
              <a:rPr lang="en-US" b="1" u="sng" dirty="0"/>
              <a:t>patients</a:t>
            </a:r>
          </a:p>
          <a:p>
            <a:pPr algn="l" rtl="0"/>
            <a:r>
              <a:rPr lang="en-US" dirty="0" smtClean="0"/>
              <a:t>For </a:t>
            </a:r>
            <a:r>
              <a:rPr lang="en-US" dirty="0"/>
              <a:t>patients with chronic ovulatory dysfunction that cannot be corrected (</a:t>
            </a:r>
            <a:r>
              <a:rPr lang="en-US" dirty="0" err="1"/>
              <a:t>eg</a:t>
            </a:r>
            <a:r>
              <a:rPr lang="en-US" dirty="0"/>
              <a:t>, polycystic ovary syndrome), an estrogen-progestin contraceptive is a good option in those who do not desire pregnancy. Progestin therapy may be continued as long as chronic anovulation is present and there are risk factors for the development of EH</a:t>
            </a:r>
            <a:r>
              <a:rPr lang="en-US" dirty="0" smtClean="0"/>
              <a:t>.</a:t>
            </a:r>
            <a:endParaRPr lang="en-US" dirty="0"/>
          </a:p>
          <a:p>
            <a:pPr algn="l" rtl="0"/>
            <a:r>
              <a:rPr lang="en-US" dirty="0" smtClean="0"/>
              <a:t>For </a:t>
            </a:r>
            <a:r>
              <a:rPr lang="en-US" dirty="0"/>
              <a:t>those who cannot or prefer not to take a progestin-containing contraceptive, alternative options for endometrial protection include cyclic or continuous </a:t>
            </a:r>
            <a:r>
              <a:rPr lang="en-US" dirty="0" err="1"/>
              <a:t>progestins</a:t>
            </a:r>
            <a:r>
              <a:rPr lang="en-US" dirty="0"/>
              <a:t> not approved for </a:t>
            </a:r>
            <a:r>
              <a:rPr lang="en-US" dirty="0" smtClean="0"/>
              <a:t>contraception. </a:t>
            </a:r>
            <a:endParaRPr lang="en-US" dirty="0"/>
          </a:p>
          <a:p>
            <a:pPr algn="l" rtl="0"/>
            <a:endParaRPr lang="fa-I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latin typeface="Times New Roman" pitchFamily="18" charset="0"/>
                <a:cs typeface="Times New Roman" pitchFamily="18" charset="0"/>
              </a:rPr>
              <a:t>WHO classification</a:t>
            </a:r>
            <a:endParaRPr lang="fa-IR" sz="3600"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lnSpcReduction="10000"/>
          </a:bodyPr>
          <a:lstStyle/>
          <a:p>
            <a:pPr algn="l" rtl="0"/>
            <a:r>
              <a:rPr lang="en-US" dirty="0" smtClean="0"/>
              <a:t>The 2014 WHO system is intended to reduce the confusion associated with numerous pathologic terms, and also to reflect that hyperplasia without </a:t>
            </a:r>
            <a:r>
              <a:rPr lang="en-US" dirty="0" err="1" smtClean="0"/>
              <a:t>atypia</a:t>
            </a:r>
            <a:r>
              <a:rPr lang="en-US" dirty="0" smtClean="0"/>
              <a:t> is a non-</a:t>
            </a:r>
            <a:r>
              <a:rPr lang="en-US" dirty="0" err="1" smtClean="0"/>
              <a:t>neoplastic</a:t>
            </a:r>
            <a:r>
              <a:rPr lang="en-US" dirty="0" smtClean="0"/>
              <a:t> change. By contrast, hyperplasia with </a:t>
            </a:r>
            <a:r>
              <a:rPr lang="en-US" dirty="0" err="1" smtClean="0"/>
              <a:t>atypia</a:t>
            </a:r>
            <a:r>
              <a:rPr lang="en-US" dirty="0" smtClean="0"/>
              <a:t> has been found to exhibit many cellular and genetic changes that are typically associated with invasive carcinoma</a:t>
            </a:r>
            <a:r>
              <a:rPr lang="fa-IR" dirty="0" smtClean="0"/>
              <a:t>:</a:t>
            </a:r>
          </a:p>
          <a:p>
            <a:pPr marL="514350" indent="-514350" algn="l" rtl="0">
              <a:buFont typeface="+mj-lt"/>
              <a:buAutoNum type="arabicPeriod"/>
            </a:pPr>
            <a:r>
              <a:rPr lang="en-US" b="1" dirty="0" smtClean="0"/>
              <a:t>Hyperplasia without </a:t>
            </a:r>
            <a:r>
              <a:rPr lang="en-US" b="1" dirty="0" err="1" smtClean="0"/>
              <a:t>atypia</a:t>
            </a:r>
            <a:r>
              <a:rPr lang="en-US" b="1" dirty="0" smtClean="0"/>
              <a:t> (non-</a:t>
            </a:r>
            <a:r>
              <a:rPr lang="en-US" b="1" dirty="0" err="1" smtClean="0"/>
              <a:t>neoplastic</a:t>
            </a:r>
            <a:r>
              <a:rPr lang="en-US" b="1" dirty="0" smtClean="0"/>
              <a:t>)</a:t>
            </a:r>
          </a:p>
          <a:p>
            <a:pPr marL="514350" indent="-514350" algn="l" rtl="0">
              <a:buFont typeface="+mj-lt"/>
              <a:buAutoNum type="arabicPeriod"/>
            </a:pPr>
            <a:r>
              <a:rPr lang="en-US" b="1" dirty="0" smtClean="0"/>
              <a:t>Atypical hyperplasia (endometrial intraepithelial neoplasm)</a:t>
            </a:r>
          </a:p>
          <a:p>
            <a:pPr algn="l" rtl="0"/>
            <a:endParaRPr lang="fa-IR"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FF0000"/>
                </a:solidFill>
              </a:rPr>
              <a:t>Factors to consider in choosing maintenance therapy</a:t>
            </a:r>
            <a:endParaRPr lang="fa-IR" sz="3600" b="1" dirty="0">
              <a:solidFill>
                <a:srgbClr val="FF0000"/>
              </a:solidFill>
            </a:endParaRPr>
          </a:p>
        </p:txBody>
      </p:sp>
      <p:sp>
        <p:nvSpPr>
          <p:cNvPr id="3" name="Content Placeholder 2"/>
          <p:cNvSpPr>
            <a:spLocks noGrp="1"/>
          </p:cNvSpPr>
          <p:nvPr>
            <p:ph sz="quarter" idx="1"/>
          </p:nvPr>
        </p:nvSpPr>
        <p:spPr>
          <a:xfrm>
            <a:off x="251520" y="1600200"/>
            <a:ext cx="8514528" cy="5069160"/>
          </a:xfrm>
        </p:spPr>
        <p:txBody>
          <a:bodyPr>
            <a:normAutofit fontScale="85000" lnSpcReduction="20000"/>
          </a:bodyPr>
          <a:lstStyle/>
          <a:p>
            <a:pPr algn="l" rtl="0"/>
            <a:r>
              <a:rPr lang="en-US" dirty="0" smtClean="0"/>
              <a:t> </a:t>
            </a:r>
            <a:r>
              <a:rPr lang="en-US" b="1" dirty="0"/>
              <a:t>P</a:t>
            </a:r>
            <a:r>
              <a:rPr lang="en-US" b="1" dirty="0" smtClean="0"/>
              <a:t>ostmenopausal patients</a:t>
            </a:r>
            <a:r>
              <a:rPr lang="en-US" dirty="0" smtClean="0"/>
              <a:t>:</a:t>
            </a:r>
          </a:p>
          <a:p>
            <a:pPr algn="l" rtl="0"/>
            <a:r>
              <a:rPr lang="en-US" dirty="0" smtClean="0"/>
              <a:t> </a:t>
            </a:r>
            <a:r>
              <a:rPr lang="en-US" dirty="0"/>
              <a:t>T</a:t>
            </a:r>
            <a:r>
              <a:rPr lang="en-US" dirty="0" smtClean="0"/>
              <a:t>he </a:t>
            </a:r>
            <a:r>
              <a:rPr lang="en-US" dirty="0"/>
              <a:t>decision to continue </a:t>
            </a:r>
            <a:r>
              <a:rPr lang="en-US" dirty="0" err="1"/>
              <a:t>progestins</a:t>
            </a:r>
            <a:r>
              <a:rPr lang="en-US" dirty="0"/>
              <a:t> should be based on risk factors for endometrial cancer and patient tolerance of the progestin regimen.</a:t>
            </a:r>
          </a:p>
          <a:p>
            <a:pPr algn="l" rtl="0"/>
            <a:r>
              <a:rPr lang="en-US" dirty="0" smtClean="0"/>
              <a:t>In </a:t>
            </a:r>
            <a:r>
              <a:rPr lang="en-US" dirty="0"/>
              <a:t>the absence of hot flashes, we treat with progestin only.</a:t>
            </a:r>
          </a:p>
          <a:p>
            <a:pPr algn="l" rtl="0"/>
            <a:r>
              <a:rPr lang="en-US" dirty="0" smtClean="0"/>
              <a:t>For </a:t>
            </a:r>
            <a:r>
              <a:rPr lang="en-US" dirty="0"/>
              <a:t>patients with hot flashes, we offer a trial of progestin-only medication. </a:t>
            </a:r>
            <a:r>
              <a:rPr lang="en-US" dirty="0" err="1"/>
              <a:t>Progestins</a:t>
            </a:r>
            <a:r>
              <a:rPr lang="en-US" dirty="0"/>
              <a:t> may reduce hot flashes and have not been associated with increased breast cancer risk, although safety data are </a:t>
            </a:r>
            <a:r>
              <a:rPr lang="en-US" dirty="0" smtClean="0"/>
              <a:t>limited.</a:t>
            </a:r>
            <a:endParaRPr lang="en-US" dirty="0"/>
          </a:p>
          <a:p>
            <a:pPr algn="l" rtl="0"/>
            <a:r>
              <a:rPr lang="en-US" dirty="0" smtClean="0"/>
              <a:t>For </a:t>
            </a:r>
            <a:r>
              <a:rPr lang="en-US" dirty="0"/>
              <a:t>patients with bothersome hot flashes that do not respond to a progestin and who are candidates for postmenopausal estrogen therapy: (1) for EH at high risk of progression, we use the LNG 52 combined with low-dose postmenopausal estrogen, and (2) for low-risk EH, we use a continuous estrogen/progestin regimen. </a:t>
            </a:r>
            <a:endParaRPr lang="fa-IR" dirty="0"/>
          </a:p>
        </p:txBody>
      </p:sp>
    </p:spTree>
    <p:extLst>
      <p:ext uri="{BB962C8B-B14F-4D97-AF65-F5344CB8AC3E}">
        <p14:creationId xmlns="" xmlns:p14="http://schemas.microsoft.com/office/powerpoint/2010/main" val="5002392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FF0000"/>
                </a:solidFill>
              </a:rPr>
              <a:t>MANAGEMENT BY TYPE OF HYPERPLASIA</a:t>
            </a:r>
            <a:endParaRPr lang="fa-IR" sz="3600" b="1" dirty="0">
              <a:solidFill>
                <a:srgbClr val="FF0000"/>
              </a:solidFill>
            </a:endParaRPr>
          </a:p>
        </p:txBody>
      </p:sp>
      <p:sp>
        <p:nvSpPr>
          <p:cNvPr id="3" name="Content Placeholder 2"/>
          <p:cNvSpPr>
            <a:spLocks noGrp="1"/>
          </p:cNvSpPr>
          <p:nvPr>
            <p:ph sz="quarter" idx="1"/>
          </p:nvPr>
        </p:nvSpPr>
        <p:spPr/>
        <p:txBody>
          <a:bodyPr>
            <a:normAutofit fontScale="92500"/>
          </a:bodyPr>
          <a:lstStyle/>
          <a:p>
            <a:pPr algn="l" rtl="0"/>
            <a:r>
              <a:rPr lang="en-US" dirty="0"/>
              <a:t>General principles of follow-up :</a:t>
            </a:r>
            <a:r>
              <a:rPr lang="en-US" dirty="0" smtClean="0"/>
              <a:t>For </a:t>
            </a:r>
            <a:r>
              <a:rPr lang="en-US" dirty="0"/>
              <a:t>all patients followed during and after treatment for EH, the following are general principles:</a:t>
            </a:r>
          </a:p>
          <a:p>
            <a:pPr algn="l" rtl="0"/>
            <a:r>
              <a:rPr lang="en-US" dirty="0" smtClean="0"/>
              <a:t>Endometrial </a:t>
            </a:r>
            <a:r>
              <a:rPr lang="en-US" dirty="0"/>
              <a:t>biopsy may be performed with an intrauterine device in place.</a:t>
            </a:r>
          </a:p>
          <a:p>
            <a:pPr algn="l" rtl="0"/>
            <a:r>
              <a:rPr lang="en-US" dirty="0" smtClean="0"/>
              <a:t>Some </a:t>
            </a:r>
            <a:r>
              <a:rPr lang="en-US" dirty="0"/>
              <a:t>experts advise waiting for a withdrawal bleed before sampling, while others sample the endometrium while the patient is on progestin therapy </a:t>
            </a:r>
            <a:r>
              <a:rPr lang="en-US" dirty="0" smtClean="0"/>
              <a:t>; </a:t>
            </a:r>
            <a:r>
              <a:rPr lang="en-US" dirty="0"/>
              <a:t>the </a:t>
            </a:r>
            <a:r>
              <a:rPr lang="en-US" dirty="0" err="1"/>
              <a:t>decidual</a:t>
            </a:r>
            <a:r>
              <a:rPr lang="en-US" dirty="0"/>
              <a:t> reaction that occurs with progestin therapy may make it more difficult to interpret pathologic findings.</a:t>
            </a:r>
          </a:p>
          <a:p>
            <a:pPr algn="l" rtl="0"/>
            <a:endParaRPr lang="fa-IR" dirty="0"/>
          </a:p>
        </p:txBody>
      </p:sp>
    </p:spTree>
    <p:extLst>
      <p:ext uri="{BB962C8B-B14F-4D97-AF65-F5344CB8AC3E}">
        <p14:creationId xmlns="" xmlns:p14="http://schemas.microsoft.com/office/powerpoint/2010/main" val="31816382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PROLIFERATIVE ENDOMETRIUM</a:t>
            </a:r>
            <a:endParaRPr lang="fa-IR" sz="3600" b="1" dirty="0">
              <a:solidFill>
                <a:srgbClr val="FF0000"/>
              </a:solidFill>
            </a:endParaRPr>
          </a:p>
        </p:txBody>
      </p:sp>
      <p:sp>
        <p:nvSpPr>
          <p:cNvPr id="3" name="Content Placeholder 2"/>
          <p:cNvSpPr>
            <a:spLocks noGrp="1"/>
          </p:cNvSpPr>
          <p:nvPr>
            <p:ph sz="quarter" idx="1"/>
          </p:nvPr>
        </p:nvSpPr>
        <p:spPr>
          <a:xfrm>
            <a:off x="395536" y="1600200"/>
            <a:ext cx="8370512" cy="4997152"/>
          </a:xfrm>
        </p:spPr>
        <p:txBody>
          <a:bodyPr>
            <a:normAutofit fontScale="77500" lnSpcReduction="20000"/>
          </a:bodyPr>
          <a:lstStyle/>
          <a:p>
            <a:pPr algn="l" rtl="0"/>
            <a:r>
              <a:rPr lang="en-US" dirty="0" smtClean="0"/>
              <a:t>A </a:t>
            </a:r>
            <a:r>
              <a:rPr lang="en-US" sz="3600" b="1" u="sng" dirty="0">
                <a:solidFill>
                  <a:srgbClr val="0070C0"/>
                </a:solidFill>
              </a:rPr>
              <a:t>proliferative endometrium</a:t>
            </a:r>
            <a:r>
              <a:rPr lang="en-US" dirty="0"/>
              <a:t> suggests active estradiol secretion, </a:t>
            </a:r>
            <a:r>
              <a:rPr lang="en-US" dirty="0" smtClean="0"/>
              <a:t>and </a:t>
            </a:r>
            <a:r>
              <a:rPr lang="en-US" dirty="0"/>
              <a:t>is not a form of EH. However, proliferative patterns observed in </a:t>
            </a:r>
            <a:r>
              <a:rPr lang="en-US" dirty="0" err="1"/>
              <a:t>anovulatory</a:t>
            </a:r>
            <a:r>
              <a:rPr lang="en-US" dirty="0"/>
              <a:t> premenopausal patients or in postmenopausal patients, if not corrected, signify an excess of estrogen that may place them at higher risk of developing EH.</a:t>
            </a:r>
          </a:p>
          <a:p>
            <a:pPr algn="l" rtl="0"/>
            <a:r>
              <a:rPr lang="en-US" dirty="0"/>
              <a:t>As an example, on a series of 219 </a:t>
            </a:r>
            <a:r>
              <a:rPr lang="en-US" dirty="0" err="1"/>
              <a:t>perimenopausal</a:t>
            </a:r>
            <a:r>
              <a:rPr lang="en-US" dirty="0"/>
              <a:t> patients with abnormal uterine bleeding, 30.5 </a:t>
            </a:r>
            <a:r>
              <a:rPr lang="en-US" dirty="0" smtClean="0"/>
              <a:t>%.</a:t>
            </a:r>
            <a:endParaRPr lang="en-US" dirty="0"/>
          </a:p>
          <a:p>
            <a:pPr algn="l" rtl="0"/>
            <a:r>
              <a:rPr lang="en-US" dirty="0"/>
              <a:t>Treatment of proliferative endometrium should be solely based on the nature of the patient's symptoms that prompted the biopsy and the effect of such symptoms on quality of life. In our practice, we </a:t>
            </a:r>
            <a:r>
              <a:rPr lang="en-US" dirty="0" smtClean="0"/>
              <a:t>favor (LNG IUD</a:t>
            </a:r>
            <a:r>
              <a:rPr lang="en-US" dirty="0"/>
              <a:t>) for premenopausal patients. For postmenopausal patients, consideration can be given to either the LNG-releasing IUD or oral </a:t>
            </a:r>
            <a:r>
              <a:rPr lang="en-US" dirty="0" err="1"/>
              <a:t>progestins</a:t>
            </a:r>
            <a:r>
              <a:rPr lang="en-US" dirty="0"/>
              <a:t>. Patients with medical comorbidities leading to the presence of excess estradiol (</a:t>
            </a:r>
            <a:r>
              <a:rPr lang="en-US" dirty="0" err="1"/>
              <a:t>eg</a:t>
            </a:r>
            <a:r>
              <a:rPr lang="en-US" dirty="0"/>
              <a:t>, obesity) should be counseled on long-term health effects.</a:t>
            </a:r>
          </a:p>
          <a:p>
            <a:pPr algn="l" rtl="0"/>
            <a:endParaRPr lang="fa-I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dirty="0">
                <a:solidFill>
                  <a:srgbClr val="FF0000"/>
                </a:solidFill>
              </a:rPr>
              <a:t>NONATYPICAL HYPERPLASIA/BENIGN ENDOMETRIAL HYPERPLASIA</a:t>
            </a:r>
            <a:endParaRPr lang="fa-IR" sz="3200" b="1" dirty="0">
              <a:solidFill>
                <a:srgbClr val="FF0000"/>
              </a:solidFill>
            </a:endParaRPr>
          </a:p>
        </p:txBody>
      </p:sp>
      <p:sp>
        <p:nvSpPr>
          <p:cNvPr id="3" name="Content Placeholder 2"/>
          <p:cNvSpPr>
            <a:spLocks noGrp="1"/>
          </p:cNvSpPr>
          <p:nvPr>
            <p:ph sz="quarter" idx="1"/>
          </p:nvPr>
        </p:nvSpPr>
        <p:spPr>
          <a:xfrm>
            <a:off x="612648" y="1600200"/>
            <a:ext cx="8153400" cy="4997152"/>
          </a:xfrm>
        </p:spPr>
        <p:txBody>
          <a:bodyPr>
            <a:normAutofit fontScale="85000" lnSpcReduction="20000"/>
          </a:bodyPr>
          <a:lstStyle/>
          <a:p>
            <a:pPr algn="l" rtl="0"/>
            <a:r>
              <a:rPr lang="en-US" dirty="0"/>
              <a:t>Management is guided by the severity of histologic features, menopausal status, and fertility and contraception plans.</a:t>
            </a:r>
          </a:p>
          <a:p>
            <a:pPr algn="l" rtl="0"/>
            <a:r>
              <a:rPr lang="en-US" dirty="0"/>
              <a:t>Simple hyperplasia without atypia/benign endometrial hyperplasia/disordered proliferative endometrium :</a:t>
            </a:r>
            <a:r>
              <a:rPr lang="en-US" dirty="0" smtClean="0"/>
              <a:t>Patients </a:t>
            </a:r>
            <a:r>
              <a:rPr lang="en-US" dirty="0"/>
              <a:t>with simple EH without atypia may be managed with progestin-only therapy, oral contraceptives, or expectant management. </a:t>
            </a:r>
            <a:endParaRPr lang="en-US" dirty="0" smtClean="0"/>
          </a:p>
          <a:p>
            <a:pPr algn="l" rtl="0"/>
            <a:r>
              <a:rPr lang="en-US" dirty="0" smtClean="0"/>
              <a:t>Hormonal </a:t>
            </a:r>
            <a:r>
              <a:rPr lang="en-US" dirty="0"/>
              <a:t>therapies result in resolution of EH and a return to a normal uterine bleeding pattern in most patients. </a:t>
            </a:r>
            <a:endParaRPr lang="en-US" dirty="0" smtClean="0"/>
          </a:p>
          <a:p>
            <a:pPr algn="l" rtl="0"/>
            <a:r>
              <a:rPr lang="en-US" dirty="0" smtClean="0"/>
              <a:t>Expectant </a:t>
            </a:r>
            <a:r>
              <a:rPr lang="en-US" dirty="0"/>
              <a:t>management is also reasonable for some patients, but may not lead to resolution of EH in patients with continued exposure to excess estrogen or with other risk factors for endometrial cancer. These patients require treatment with first-line therapy, </a:t>
            </a:r>
            <a:r>
              <a:rPr lang="en-US" dirty="0" smtClean="0"/>
              <a:t>LNG-releasing IUD, </a:t>
            </a:r>
            <a:r>
              <a:rPr lang="en-US" dirty="0"/>
              <a:t>52 mg with a release rate of 20 mcg/day over five </a:t>
            </a:r>
            <a:r>
              <a:rPr lang="en-US" dirty="0" smtClean="0"/>
              <a:t>years. </a:t>
            </a:r>
            <a:endParaRPr lang="en-US" dirty="0"/>
          </a:p>
          <a:p>
            <a:pPr algn="l" rtl="0"/>
            <a:endParaRPr lang="fa-I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Risk of progression to cancer </a:t>
            </a:r>
            <a:endParaRPr lang="fa-IR" sz="3600" b="1" dirty="0">
              <a:solidFill>
                <a:srgbClr val="FF0000"/>
              </a:solidFill>
            </a:endParaRPr>
          </a:p>
        </p:txBody>
      </p:sp>
      <p:sp>
        <p:nvSpPr>
          <p:cNvPr id="3" name="Content Placeholder 2"/>
          <p:cNvSpPr>
            <a:spLocks noGrp="1"/>
          </p:cNvSpPr>
          <p:nvPr>
            <p:ph sz="quarter" idx="1"/>
          </p:nvPr>
        </p:nvSpPr>
        <p:spPr>
          <a:xfrm>
            <a:off x="612648" y="1600200"/>
            <a:ext cx="8153400" cy="4853136"/>
          </a:xfrm>
        </p:spPr>
        <p:txBody>
          <a:bodyPr>
            <a:normAutofit fontScale="85000" lnSpcReduction="20000"/>
          </a:bodyPr>
          <a:lstStyle/>
          <a:p>
            <a:pPr algn="l" rtl="0"/>
            <a:r>
              <a:rPr lang="en-US" dirty="0"/>
              <a:t>The risk of progression of simple EH without atypia to endometrial carcinoma has not been well studied. Available studies include:</a:t>
            </a:r>
          </a:p>
          <a:p>
            <a:pPr algn="l" rtl="0"/>
            <a:r>
              <a:rPr lang="en-US" dirty="0" smtClean="0"/>
              <a:t>An </a:t>
            </a:r>
            <a:r>
              <a:rPr lang="en-US" dirty="0"/>
              <a:t>often-cited case series included 93 patients with simple hyperplasia. Only one participant developed carcinoma at 11 years after diagnosis. Of note, this participant had an intervening term pregnancy and no progestin therapy. The patient developed EH with atypia subsequent to the pregnancy and ultimately had a hysterectomy that showed grade 1 endometrial carcinoma. The patient did not die of this </a:t>
            </a:r>
            <a:r>
              <a:rPr lang="en-US" dirty="0" smtClean="0"/>
              <a:t>disease.</a:t>
            </a:r>
            <a:endParaRPr lang="en-US" dirty="0"/>
          </a:p>
          <a:p>
            <a:pPr algn="l" rtl="0"/>
            <a:r>
              <a:rPr lang="en-US" dirty="0" smtClean="0"/>
              <a:t>Another </a:t>
            </a:r>
            <a:r>
              <a:rPr lang="en-US" dirty="0"/>
              <a:t>study from a large, managed care organization showed a cumulative risk of progression to endometrial carcinoma at 19 years of 5 </a:t>
            </a:r>
            <a:r>
              <a:rPr lang="en-US" dirty="0" smtClean="0"/>
              <a:t>% </a:t>
            </a:r>
            <a:r>
              <a:rPr lang="en-US" dirty="0"/>
              <a:t>for patients with EH without atypia </a:t>
            </a:r>
            <a:r>
              <a:rPr lang="en-US" dirty="0" smtClean="0"/>
              <a:t>. </a:t>
            </a:r>
            <a:endParaRPr lang="fa-I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Progestin therapy</a:t>
            </a:r>
            <a:endParaRPr lang="fa-IR" sz="3600" b="1" dirty="0">
              <a:solidFill>
                <a:srgbClr val="FF0000"/>
              </a:solidFill>
            </a:endParaRPr>
          </a:p>
        </p:txBody>
      </p:sp>
      <p:sp>
        <p:nvSpPr>
          <p:cNvPr id="3" name="Content Placeholder 2"/>
          <p:cNvSpPr>
            <a:spLocks noGrp="1"/>
          </p:cNvSpPr>
          <p:nvPr>
            <p:ph sz="quarter" idx="1"/>
          </p:nvPr>
        </p:nvSpPr>
        <p:spPr>
          <a:xfrm>
            <a:off x="612648" y="1600200"/>
            <a:ext cx="8153400" cy="4781128"/>
          </a:xfrm>
        </p:spPr>
        <p:txBody>
          <a:bodyPr>
            <a:normAutofit fontScale="77500" lnSpcReduction="20000"/>
          </a:bodyPr>
          <a:lstStyle/>
          <a:p>
            <a:pPr algn="l" rtl="0"/>
            <a:r>
              <a:rPr lang="en-US" dirty="0"/>
              <a:t>Treatment of simple EH without atypia varies by menopausal status:</a:t>
            </a:r>
          </a:p>
          <a:p>
            <a:pPr algn="l" rtl="0"/>
            <a:r>
              <a:rPr lang="en-US" b="1" u="sng" dirty="0" smtClean="0">
                <a:solidFill>
                  <a:srgbClr val="0070C0"/>
                </a:solidFill>
              </a:rPr>
              <a:t>Premenopausal </a:t>
            </a:r>
            <a:r>
              <a:rPr lang="en-US" b="1" u="sng" dirty="0">
                <a:solidFill>
                  <a:srgbClr val="0070C0"/>
                </a:solidFill>
              </a:rPr>
              <a:t>patients</a:t>
            </a:r>
            <a:r>
              <a:rPr lang="en-US" dirty="0"/>
              <a:t> </a:t>
            </a:r>
            <a:r>
              <a:rPr lang="en-US" dirty="0" smtClean="0"/>
              <a:t>:  3-6 </a:t>
            </a:r>
            <a:r>
              <a:rPr lang="en-US" dirty="0"/>
              <a:t>months of </a:t>
            </a:r>
            <a:r>
              <a:rPr lang="en-US" dirty="0" err="1"/>
              <a:t>progestins</a:t>
            </a:r>
            <a:r>
              <a:rPr lang="en-US" dirty="0"/>
              <a:t>. Expectant management is also an </a:t>
            </a:r>
            <a:r>
              <a:rPr lang="en-US" dirty="0" smtClean="0"/>
              <a:t>option.</a:t>
            </a:r>
            <a:endParaRPr lang="en-US" dirty="0"/>
          </a:p>
          <a:p>
            <a:pPr algn="l" rtl="0"/>
            <a:r>
              <a:rPr lang="en-US" dirty="0"/>
              <a:t>Progestin therapy options include oral </a:t>
            </a:r>
            <a:r>
              <a:rPr lang="en-US" dirty="0" err="1"/>
              <a:t>progestins</a:t>
            </a:r>
            <a:r>
              <a:rPr lang="en-US" dirty="0" smtClean="0"/>
              <a:t>, </a:t>
            </a:r>
            <a:r>
              <a:rPr lang="en-US" dirty="0"/>
              <a:t>[</a:t>
            </a:r>
            <a:r>
              <a:rPr lang="en-US" dirty="0" err="1"/>
              <a:t>Mirena</a:t>
            </a:r>
            <a:r>
              <a:rPr lang="en-US" dirty="0"/>
              <a:t>; LNG 52</a:t>
            </a:r>
            <a:r>
              <a:rPr lang="en-US" dirty="0" smtClean="0"/>
              <a:t>], </a:t>
            </a:r>
            <a:r>
              <a:rPr lang="en-US" dirty="0"/>
              <a:t>and combined estrogen and progestin oral contraceptives (OCs). </a:t>
            </a:r>
          </a:p>
          <a:p>
            <a:pPr algn="l" rtl="0"/>
            <a:r>
              <a:rPr lang="en-US" dirty="0"/>
              <a:t>There are no high-quality data regarding OCs for treatment of EH, but progestin doses provided by OCs in theory are sufficient to treat simple or benign hyperplasia </a:t>
            </a:r>
            <a:r>
              <a:rPr lang="en-US" dirty="0" smtClean="0"/>
              <a:t>.</a:t>
            </a:r>
            <a:endParaRPr lang="en-US" dirty="0"/>
          </a:p>
          <a:p>
            <a:pPr algn="l" rtl="0"/>
            <a:r>
              <a:rPr lang="en-US" b="1" u="sng" dirty="0" smtClean="0">
                <a:solidFill>
                  <a:srgbClr val="0070C0"/>
                </a:solidFill>
              </a:rPr>
              <a:t>Postmenopausal </a:t>
            </a:r>
            <a:r>
              <a:rPr lang="en-US" b="1" u="sng" dirty="0">
                <a:solidFill>
                  <a:srgbClr val="0070C0"/>
                </a:solidFill>
              </a:rPr>
              <a:t>patients</a:t>
            </a:r>
            <a:r>
              <a:rPr lang="en-US" dirty="0"/>
              <a:t> </a:t>
            </a:r>
            <a:r>
              <a:rPr lang="en-US" dirty="0" smtClean="0"/>
              <a:t>: </a:t>
            </a:r>
            <a:r>
              <a:rPr lang="en-US" dirty="0" err="1"/>
              <a:t>progestins</a:t>
            </a:r>
            <a:r>
              <a:rPr lang="en-US" dirty="0"/>
              <a:t> alone rather than </a:t>
            </a:r>
            <a:r>
              <a:rPr lang="en-US" dirty="0" smtClean="0"/>
              <a:t>OCs </a:t>
            </a:r>
            <a:r>
              <a:rPr lang="en-US" dirty="0"/>
              <a:t>Progestin therapy may be oral or intrauterine </a:t>
            </a:r>
            <a:r>
              <a:rPr lang="en-US" dirty="0" smtClean="0"/>
              <a:t>.</a:t>
            </a:r>
            <a:endParaRPr lang="en-US" dirty="0"/>
          </a:p>
          <a:p>
            <a:pPr algn="l" rtl="0"/>
            <a:r>
              <a:rPr lang="en-US" b="1" i="1" dirty="0"/>
              <a:t>Hysterectomy</a:t>
            </a:r>
            <a:r>
              <a:rPr lang="en-US" dirty="0"/>
              <a:t> may be considered in postmenopausal patients with simple EH without atypia who have risk factors for endometrial cancer or who have a contraindication to progestin therapy.</a:t>
            </a:r>
          </a:p>
          <a:p>
            <a:pPr algn="l" rtl="0"/>
            <a:endParaRPr lang="fa-I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Expectant management</a:t>
            </a:r>
            <a:endParaRPr lang="fa-IR" sz="3600" b="1" dirty="0">
              <a:solidFill>
                <a:srgbClr val="FF0000"/>
              </a:solidFill>
            </a:endParaRPr>
          </a:p>
        </p:txBody>
      </p:sp>
      <p:sp>
        <p:nvSpPr>
          <p:cNvPr id="3" name="Content Placeholder 2"/>
          <p:cNvSpPr>
            <a:spLocks noGrp="1"/>
          </p:cNvSpPr>
          <p:nvPr>
            <p:ph sz="quarter" idx="1"/>
          </p:nvPr>
        </p:nvSpPr>
        <p:spPr>
          <a:xfrm>
            <a:off x="612648" y="1600200"/>
            <a:ext cx="8153400" cy="4925144"/>
          </a:xfrm>
        </p:spPr>
        <p:txBody>
          <a:bodyPr>
            <a:normAutofit fontScale="92500" lnSpcReduction="10000"/>
          </a:bodyPr>
          <a:lstStyle/>
          <a:p>
            <a:pPr algn="l" rtl="0"/>
            <a:r>
              <a:rPr lang="en-US" b="1" dirty="0">
                <a:solidFill>
                  <a:srgbClr val="0070C0"/>
                </a:solidFill>
              </a:rPr>
              <a:t>Expectant management</a:t>
            </a:r>
            <a:r>
              <a:rPr lang="en-US" dirty="0"/>
              <a:t> is an option for simple EH without atypia, especially for patients with normal menses and without risk factors for endometrial </a:t>
            </a:r>
            <a:r>
              <a:rPr lang="en-US" dirty="0" smtClean="0"/>
              <a:t>carcinoma. </a:t>
            </a:r>
          </a:p>
          <a:p>
            <a:pPr algn="l" rtl="0"/>
            <a:r>
              <a:rPr lang="en-US" dirty="0" smtClean="0"/>
              <a:t>With </a:t>
            </a:r>
            <a:r>
              <a:rPr lang="en-US" dirty="0"/>
              <a:t>ovulation and formation of a corpus luteum, the endometrium is exposed to high endogenous progesterone levels. This is often sufficient to cause regression of and maintenance of regression in patients with EH without atypia, particularly simple EH.</a:t>
            </a:r>
          </a:p>
          <a:p>
            <a:pPr algn="l" rtl="0"/>
            <a:r>
              <a:rPr lang="en-US" dirty="0"/>
              <a:t>In addition, expectant management is an option for patients who have contraindications to or cannot tolerate </a:t>
            </a:r>
            <a:r>
              <a:rPr lang="en-US" dirty="0" err="1"/>
              <a:t>progestins</a:t>
            </a:r>
            <a:r>
              <a:rPr lang="en-US" dirty="0"/>
              <a:t>. </a:t>
            </a:r>
          </a:p>
          <a:p>
            <a:pPr algn="l" rtl="0"/>
            <a:endParaRPr lang="fa-I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Follow-up</a:t>
            </a:r>
            <a:endParaRPr lang="fa-IR" sz="3600" b="1" dirty="0">
              <a:solidFill>
                <a:srgbClr val="FF0000"/>
              </a:solidFill>
            </a:endParaRPr>
          </a:p>
        </p:txBody>
      </p:sp>
      <p:sp>
        <p:nvSpPr>
          <p:cNvPr id="3" name="Content Placeholder 2"/>
          <p:cNvSpPr>
            <a:spLocks noGrp="1"/>
          </p:cNvSpPr>
          <p:nvPr>
            <p:ph sz="quarter" idx="1"/>
          </p:nvPr>
        </p:nvSpPr>
        <p:spPr>
          <a:xfrm>
            <a:off x="612648" y="1600200"/>
            <a:ext cx="8153400" cy="4925144"/>
          </a:xfrm>
        </p:spPr>
        <p:txBody>
          <a:bodyPr>
            <a:normAutofit fontScale="92500" lnSpcReduction="20000"/>
          </a:bodyPr>
          <a:lstStyle/>
          <a:p>
            <a:pPr algn="l" rtl="0"/>
            <a:r>
              <a:rPr lang="en-US" dirty="0"/>
              <a:t>For patients with simple EH without atypia follow-up for progestin therapy or expectant management includes:</a:t>
            </a:r>
          </a:p>
          <a:p>
            <a:pPr algn="l" rtl="0"/>
            <a:r>
              <a:rPr lang="en-US" dirty="0" smtClean="0"/>
              <a:t>For </a:t>
            </a:r>
            <a:r>
              <a:rPr lang="en-US" dirty="0"/>
              <a:t>premenopausal patients with simple EH without atypia, if the menstrual pattern normalizes </a:t>
            </a:r>
            <a:r>
              <a:rPr lang="en-US" dirty="0" smtClean="0"/>
              <a:t>, </a:t>
            </a:r>
            <a:r>
              <a:rPr lang="en-US" dirty="0"/>
              <a:t>repeat endometrial biopsy is not required. With a normal menstrual pattern, it is highly likely that the desired outcome of a balanced endometrium has been achieved.</a:t>
            </a:r>
          </a:p>
          <a:p>
            <a:pPr algn="l" rtl="0"/>
            <a:r>
              <a:rPr lang="en-US" dirty="0"/>
              <a:t>However, if the bleeding pattern does not normalize, a repeat endometrial biopsy is performed at </a:t>
            </a:r>
            <a:r>
              <a:rPr lang="en-US" dirty="0" smtClean="0"/>
              <a:t>6 </a:t>
            </a:r>
            <a:r>
              <a:rPr lang="en-US" dirty="0"/>
              <a:t>months. </a:t>
            </a:r>
          </a:p>
          <a:p>
            <a:pPr algn="l" rtl="0"/>
            <a:r>
              <a:rPr lang="en-US" dirty="0" smtClean="0"/>
              <a:t>For </a:t>
            </a:r>
            <a:r>
              <a:rPr lang="en-US" dirty="0"/>
              <a:t>postmenopausal patients with simple EH without atypia who are treated with </a:t>
            </a:r>
            <a:r>
              <a:rPr lang="en-US" dirty="0" err="1"/>
              <a:t>progestins</a:t>
            </a:r>
            <a:r>
              <a:rPr lang="en-US" dirty="0"/>
              <a:t>, we repeat the endometrial biopsy every </a:t>
            </a:r>
            <a:r>
              <a:rPr lang="en-US" dirty="0" smtClean="0"/>
              <a:t>3-6 </a:t>
            </a:r>
            <a:r>
              <a:rPr lang="en-US" dirty="0"/>
              <a:t>months.</a:t>
            </a:r>
          </a:p>
          <a:p>
            <a:pPr marL="0" indent="0" algn="l" rtl="0">
              <a:buNone/>
            </a:pPr>
            <a:endParaRPr lang="fa-I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Follow-up</a:t>
            </a:r>
            <a:endParaRPr lang="fa-IR" sz="3600" b="1" dirty="0">
              <a:solidFill>
                <a:srgbClr val="FF0000"/>
              </a:solidFill>
            </a:endParaRPr>
          </a:p>
        </p:txBody>
      </p:sp>
      <p:sp>
        <p:nvSpPr>
          <p:cNvPr id="3" name="Content Placeholder 2"/>
          <p:cNvSpPr>
            <a:spLocks noGrp="1"/>
          </p:cNvSpPr>
          <p:nvPr>
            <p:ph sz="quarter" idx="1"/>
          </p:nvPr>
        </p:nvSpPr>
        <p:spPr>
          <a:xfrm>
            <a:off x="612648" y="1600200"/>
            <a:ext cx="8153400" cy="4925144"/>
          </a:xfrm>
        </p:spPr>
        <p:txBody>
          <a:bodyPr>
            <a:normAutofit fontScale="85000" lnSpcReduction="20000"/>
          </a:bodyPr>
          <a:lstStyle/>
          <a:p>
            <a:pPr algn="l" rtl="0"/>
            <a:r>
              <a:rPr lang="en-US" dirty="0" smtClean="0"/>
              <a:t>For </a:t>
            </a:r>
            <a:r>
              <a:rPr lang="en-US" dirty="0"/>
              <a:t>both premenopausal and postmenopausal patients:</a:t>
            </a:r>
          </a:p>
          <a:p>
            <a:pPr algn="l" rtl="0"/>
            <a:r>
              <a:rPr lang="en-US" dirty="0" smtClean="0"/>
              <a:t>If </a:t>
            </a:r>
            <a:r>
              <a:rPr lang="en-US" dirty="0"/>
              <a:t>repeat endometrial biopsy shows persistent </a:t>
            </a:r>
            <a:r>
              <a:rPr lang="en-US" dirty="0" err="1"/>
              <a:t>nonatypical</a:t>
            </a:r>
            <a:r>
              <a:rPr lang="en-US" dirty="0"/>
              <a:t> EH, we typically perform a dilation and curettage to confirm that more severe EH or endometrial carcinoma is not present.</a:t>
            </a:r>
          </a:p>
          <a:p>
            <a:pPr algn="l" rtl="0"/>
            <a:r>
              <a:rPr lang="en-US" dirty="0" smtClean="0"/>
              <a:t>If </a:t>
            </a:r>
            <a:r>
              <a:rPr lang="en-US" dirty="0"/>
              <a:t>repeat biopsy shows persistent EH without atypia and the patient had been expectantly managed, start progestin, and if the patient had been treated with progestin, reassess adherence and adequacy of progestin </a:t>
            </a:r>
            <a:r>
              <a:rPr lang="en-US" dirty="0" smtClean="0"/>
              <a:t>therapy.</a:t>
            </a:r>
            <a:endParaRPr lang="en-US" dirty="0"/>
          </a:p>
          <a:p>
            <a:pPr algn="l" rtl="0"/>
            <a:r>
              <a:rPr lang="en-US" dirty="0" smtClean="0"/>
              <a:t>If </a:t>
            </a:r>
            <a:r>
              <a:rPr lang="en-US" dirty="0"/>
              <a:t>repeat biopsy shows atypical EH or endometrial carcinoma, the patient should be managed as appropriate. Standard treatment is hysterectomy, but fertility-sparing therapy is an option for selected reproductive-age patients who desire future pregnancy.</a:t>
            </a:r>
            <a:endParaRPr lang="fa-IR" dirty="0"/>
          </a:p>
        </p:txBody>
      </p:sp>
    </p:spTree>
    <p:extLst>
      <p:ext uri="{BB962C8B-B14F-4D97-AF65-F5344CB8AC3E}">
        <p14:creationId xmlns="" xmlns:p14="http://schemas.microsoft.com/office/powerpoint/2010/main" val="23176437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Maintenance therapy</a:t>
            </a:r>
            <a:endParaRPr lang="fa-IR" sz="3600" b="1" dirty="0">
              <a:solidFill>
                <a:srgbClr val="FF0000"/>
              </a:solidFill>
            </a:endParaRPr>
          </a:p>
        </p:txBody>
      </p:sp>
      <p:sp>
        <p:nvSpPr>
          <p:cNvPr id="3" name="Content Placeholder 2"/>
          <p:cNvSpPr>
            <a:spLocks noGrp="1"/>
          </p:cNvSpPr>
          <p:nvPr>
            <p:ph sz="quarter" idx="1"/>
          </p:nvPr>
        </p:nvSpPr>
        <p:spPr/>
        <p:txBody>
          <a:bodyPr>
            <a:normAutofit fontScale="70000" lnSpcReduction="20000"/>
          </a:bodyPr>
          <a:lstStyle/>
          <a:p>
            <a:pPr algn="l" rtl="0"/>
            <a:r>
              <a:rPr lang="en-US" b="1" u="sng" dirty="0">
                <a:solidFill>
                  <a:srgbClr val="0070C0"/>
                </a:solidFill>
              </a:rPr>
              <a:t>Premenopausal patients </a:t>
            </a:r>
            <a:r>
              <a:rPr lang="en-US" dirty="0"/>
              <a:t>who have simple EH without atypia who do not have resumption of normal menses should be treated with some form of progestin (including estrogen/progestin contraceptives) indefinitely. </a:t>
            </a:r>
          </a:p>
          <a:p>
            <a:pPr algn="l" rtl="0"/>
            <a:r>
              <a:rPr lang="en-US" dirty="0" smtClean="0"/>
              <a:t>Some </a:t>
            </a:r>
            <a:r>
              <a:rPr lang="en-US" dirty="0"/>
              <a:t>patients will experience bothersome progestin side effects and may require an adjustment in dose or a switch to a different progestin formulation</a:t>
            </a:r>
            <a:r>
              <a:rPr lang="en-US" dirty="0" smtClean="0"/>
              <a:t>.</a:t>
            </a:r>
            <a:endParaRPr lang="en-US" dirty="0"/>
          </a:p>
          <a:p>
            <a:pPr algn="l" rtl="0"/>
            <a:r>
              <a:rPr lang="en-US" dirty="0" smtClean="0"/>
              <a:t>For </a:t>
            </a:r>
            <a:r>
              <a:rPr lang="en-US" dirty="0"/>
              <a:t>premenopausal patients with regression to a normal endometrium, whether to prescribe maintenance progestin therapy depends upon the menstrual pattern:</a:t>
            </a:r>
          </a:p>
          <a:p>
            <a:pPr marL="514350" indent="-514350" algn="l" rtl="0">
              <a:buFont typeface="+mj-lt"/>
              <a:buAutoNum type="arabicPeriod"/>
            </a:pPr>
            <a:r>
              <a:rPr lang="en-US" b="1" i="1" dirty="0" smtClean="0"/>
              <a:t>Normal </a:t>
            </a:r>
            <a:r>
              <a:rPr lang="en-US" b="1" i="1" dirty="0"/>
              <a:t>menstrual pattern</a:t>
            </a:r>
            <a:r>
              <a:rPr lang="en-US" dirty="0"/>
              <a:t> </a:t>
            </a:r>
            <a:r>
              <a:rPr lang="en-US" dirty="0" smtClean="0"/>
              <a:t> </a:t>
            </a:r>
            <a:r>
              <a:rPr lang="en-US" dirty="0"/>
              <a:t>:</a:t>
            </a:r>
            <a:r>
              <a:rPr lang="en-US" dirty="0" smtClean="0"/>
              <a:t> </a:t>
            </a:r>
            <a:r>
              <a:rPr lang="en-US" dirty="0"/>
              <a:t>Expectant management is reasonable. Endometrial biopsy is advised if abnormal uterine bleeding recurs.</a:t>
            </a:r>
          </a:p>
          <a:p>
            <a:pPr marL="514350" indent="-514350" algn="l" rtl="0">
              <a:buFont typeface="+mj-lt"/>
              <a:buAutoNum type="arabicPeriod"/>
            </a:pPr>
            <a:r>
              <a:rPr lang="en-US" b="1" i="1" dirty="0" smtClean="0"/>
              <a:t>Normal </a:t>
            </a:r>
            <a:r>
              <a:rPr lang="en-US" b="1" i="1" dirty="0"/>
              <a:t>menstrual pattern is not present</a:t>
            </a:r>
            <a:r>
              <a:rPr lang="en-US" dirty="0"/>
              <a:t> </a:t>
            </a:r>
            <a:r>
              <a:rPr lang="en-US" dirty="0" smtClean="0"/>
              <a:t>: </a:t>
            </a:r>
            <a:r>
              <a:rPr lang="en-US" dirty="0"/>
              <a:t>If after </a:t>
            </a:r>
            <a:r>
              <a:rPr lang="en-US" dirty="0" smtClean="0"/>
              <a:t>3-6 </a:t>
            </a:r>
            <a:r>
              <a:rPr lang="en-US" dirty="0"/>
              <a:t>months of treatment an endometrial biopsy documents normal endometrium, but normal cyclic menstrual function has not resumed, we give maintenance progestin therapy indefinitely.</a:t>
            </a:r>
          </a:p>
          <a:p>
            <a:pPr algn="l" rtl="0"/>
            <a:endParaRPr lang="en-US" dirty="0"/>
          </a:p>
          <a:p>
            <a:pPr algn="l" rtl="0"/>
            <a:endParaRPr lang="fa-I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857232"/>
            <a:ext cx="8153400" cy="990600"/>
          </a:xfrm>
        </p:spPr>
        <p:txBody>
          <a:bodyPr>
            <a:normAutofit fontScale="90000"/>
          </a:bodyPr>
          <a:lstStyle/>
          <a:p>
            <a:r>
              <a:rPr lang="en-US" sz="4000" b="1" dirty="0" smtClean="0">
                <a:solidFill>
                  <a:srgbClr val="FF0000"/>
                </a:solidFill>
              </a:rPr>
              <a:t>Menstrual cycle</a:t>
            </a:r>
            <a:r>
              <a:rPr lang="en-US" b="1" dirty="0" smtClean="0"/>
              <a:t/>
            </a:r>
            <a:br>
              <a:rPr lang="en-US" b="1" dirty="0" smtClean="0"/>
            </a:br>
            <a:r>
              <a:rPr lang="en-US" dirty="0" smtClean="0"/>
              <a:t/>
            </a:r>
            <a:br>
              <a:rPr lang="en-US" dirty="0" smtClean="0"/>
            </a:br>
            <a:endParaRPr lang="fa-IR" dirty="0"/>
          </a:p>
        </p:txBody>
      </p:sp>
      <p:pic>
        <p:nvPicPr>
          <p:cNvPr id="1026" name="Picture 2" descr="C:\Users\alzahra\Documents\Menstrualcycle.jpg"/>
          <p:cNvPicPr>
            <a:picLocks noGrp="1" noChangeAspect="1" noChangeArrowheads="1"/>
          </p:cNvPicPr>
          <p:nvPr>
            <p:ph sz="quarter" idx="1"/>
          </p:nvPr>
        </p:nvPicPr>
        <p:blipFill>
          <a:blip r:embed="rId2" cstate="print"/>
          <a:srcRect/>
          <a:stretch>
            <a:fillRect/>
          </a:stretch>
        </p:blipFill>
        <p:spPr bwMode="auto">
          <a:xfrm>
            <a:off x="1500166" y="1500174"/>
            <a:ext cx="6500858" cy="5143536"/>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Maintenance therapy</a:t>
            </a:r>
            <a:endParaRPr lang="fa-IR" sz="3600" b="1" dirty="0">
              <a:solidFill>
                <a:srgbClr val="FF0000"/>
              </a:solidFill>
            </a:endParaRPr>
          </a:p>
        </p:txBody>
      </p:sp>
      <p:sp>
        <p:nvSpPr>
          <p:cNvPr id="3" name="Content Placeholder 2"/>
          <p:cNvSpPr>
            <a:spLocks noGrp="1"/>
          </p:cNvSpPr>
          <p:nvPr>
            <p:ph sz="quarter" idx="1"/>
          </p:nvPr>
        </p:nvSpPr>
        <p:spPr>
          <a:xfrm>
            <a:off x="612648" y="1600200"/>
            <a:ext cx="8153400" cy="4781128"/>
          </a:xfrm>
        </p:spPr>
        <p:txBody>
          <a:bodyPr>
            <a:normAutofit fontScale="85000" lnSpcReduction="20000"/>
          </a:bodyPr>
          <a:lstStyle/>
          <a:p>
            <a:pPr algn="l" rtl="0"/>
            <a:r>
              <a:rPr lang="en-US" b="1" dirty="0" smtClean="0">
                <a:solidFill>
                  <a:srgbClr val="0070C0"/>
                </a:solidFill>
              </a:rPr>
              <a:t>For </a:t>
            </a:r>
            <a:r>
              <a:rPr lang="en-US" b="1" dirty="0">
                <a:solidFill>
                  <a:srgbClr val="0070C0"/>
                </a:solidFill>
              </a:rPr>
              <a:t>postmenopausal patients</a:t>
            </a:r>
            <a:r>
              <a:rPr lang="en-US" dirty="0"/>
              <a:t> with regression to a normal endometrium, prescribing maintenance progestin therapy depends upon whether postmenopausal bleeding continues:</a:t>
            </a:r>
          </a:p>
          <a:p>
            <a:pPr marL="514350" indent="-514350" algn="l" rtl="0">
              <a:buFont typeface="+mj-lt"/>
              <a:buAutoNum type="arabicPeriod"/>
            </a:pPr>
            <a:r>
              <a:rPr lang="en-US" b="1" i="1" dirty="0" smtClean="0"/>
              <a:t>No </a:t>
            </a:r>
            <a:r>
              <a:rPr lang="en-US" b="1" i="1" dirty="0"/>
              <a:t>further bleeding</a:t>
            </a:r>
            <a:r>
              <a:rPr lang="en-US" dirty="0"/>
              <a:t> </a:t>
            </a:r>
            <a:r>
              <a:rPr lang="en-US" dirty="0" smtClean="0"/>
              <a:t>: </a:t>
            </a:r>
            <a:r>
              <a:rPr lang="en-US" dirty="0"/>
              <a:t>Expectant management is reasonable. Endometrial biopsy is advised if </a:t>
            </a:r>
            <a:r>
              <a:rPr lang="en-US" dirty="0" smtClean="0"/>
              <a:t>AUB </a:t>
            </a:r>
            <a:r>
              <a:rPr lang="en-US" dirty="0"/>
              <a:t>recurs.</a:t>
            </a:r>
          </a:p>
          <a:p>
            <a:pPr marL="514350" indent="-514350" algn="l" rtl="0">
              <a:buFont typeface="+mj-lt"/>
              <a:buAutoNum type="arabicPeriod"/>
            </a:pPr>
            <a:r>
              <a:rPr lang="en-US" b="1" i="1" dirty="0" smtClean="0"/>
              <a:t>Postmenopausal </a:t>
            </a:r>
            <a:r>
              <a:rPr lang="en-US" b="1" i="1" dirty="0"/>
              <a:t>bleeding continues and endometrial biopsy is normal </a:t>
            </a:r>
            <a:r>
              <a:rPr lang="en-US" dirty="0" smtClean="0"/>
              <a:t>: </a:t>
            </a:r>
            <a:r>
              <a:rPr lang="en-US" dirty="0"/>
              <a:t>We give maintenance progestin therapy and perform hysteroscopy to evaluate for focal lesion and resample endometrium in </a:t>
            </a:r>
            <a:r>
              <a:rPr lang="en-US" dirty="0" smtClean="0"/>
              <a:t>3-6 </a:t>
            </a:r>
            <a:r>
              <a:rPr lang="en-US" dirty="0"/>
              <a:t>months. Maintenance therapy may be continued if the patient has risk factors for endometrial carcinoma.</a:t>
            </a:r>
          </a:p>
          <a:p>
            <a:pPr marL="514350" indent="-514350" algn="l" rtl="0">
              <a:buFont typeface="+mj-lt"/>
              <a:buAutoNum type="arabicPeriod"/>
            </a:pPr>
            <a:r>
              <a:rPr lang="en-US" b="1" i="1" dirty="0"/>
              <a:t>Patients with persistent </a:t>
            </a:r>
            <a:r>
              <a:rPr lang="en-US" b="1" i="1" dirty="0" smtClean="0"/>
              <a:t>AUB</a:t>
            </a:r>
            <a:r>
              <a:rPr lang="en-US" dirty="0" smtClean="0"/>
              <a:t>, </a:t>
            </a:r>
            <a:r>
              <a:rPr lang="en-US" dirty="0"/>
              <a:t>even with complete regression of EH, may </a:t>
            </a:r>
            <a:r>
              <a:rPr lang="en-US" b="1" i="1" dirty="0"/>
              <a:t>desire hysterectomy</a:t>
            </a:r>
            <a:r>
              <a:rPr lang="en-US" dirty="0"/>
              <a:t>. In such cases the indication for hysterectomy is bothersome symptoms, not EH.</a:t>
            </a:r>
          </a:p>
          <a:p>
            <a:pPr algn="l" rtl="0"/>
            <a:endParaRPr lang="fa-IR" dirty="0"/>
          </a:p>
        </p:txBody>
      </p:sp>
    </p:spTree>
    <p:extLst>
      <p:ext uri="{BB962C8B-B14F-4D97-AF65-F5344CB8AC3E}">
        <p14:creationId xmlns="" xmlns:p14="http://schemas.microsoft.com/office/powerpoint/2010/main" val="5277317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Outcome </a:t>
            </a:r>
            <a:endParaRPr lang="fa-IR" sz="3600" b="1" dirty="0">
              <a:solidFill>
                <a:srgbClr val="FF0000"/>
              </a:solidFill>
            </a:endParaRPr>
          </a:p>
        </p:txBody>
      </p:sp>
      <p:sp>
        <p:nvSpPr>
          <p:cNvPr id="3" name="Content Placeholder 2"/>
          <p:cNvSpPr>
            <a:spLocks noGrp="1"/>
          </p:cNvSpPr>
          <p:nvPr>
            <p:ph sz="quarter" idx="1"/>
          </p:nvPr>
        </p:nvSpPr>
        <p:spPr>
          <a:xfrm>
            <a:off x="612648" y="1600200"/>
            <a:ext cx="8153400" cy="4997152"/>
          </a:xfrm>
        </p:spPr>
        <p:txBody>
          <a:bodyPr>
            <a:normAutofit fontScale="77500" lnSpcReduction="20000"/>
          </a:bodyPr>
          <a:lstStyle/>
          <a:p>
            <a:pPr algn="l" rtl="0"/>
            <a:r>
              <a:rPr lang="en-US" dirty="0"/>
              <a:t>The LNG 52 was more effective than oral </a:t>
            </a:r>
            <a:r>
              <a:rPr lang="en-US" dirty="0" err="1"/>
              <a:t>progestins</a:t>
            </a:r>
            <a:r>
              <a:rPr lang="en-US" dirty="0"/>
              <a:t> for the treatment of </a:t>
            </a:r>
            <a:r>
              <a:rPr lang="en-US" dirty="0" err="1"/>
              <a:t>nonatypical</a:t>
            </a:r>
            <a:r>
              <a:rPr lang="en-US" dirty="0"/>
              <a:t> EH in a meta-analysis of </a:t>
            </a:r>
            <a:r>
              <a:rPr lang="en-US" dirty="0" smtClean="0"/>
              <a:t>7 </a:t>
            </a:r>
            <a:r>
              <a:rPr lang="en-US" dirty="0"/>
              <a:t>randomized trials, some of which included simple or benign hyperplasia. The LNG 52 had a higher response rate at </a:t>
            </a:r>
            <a:r>
              <a:rPr lang="en-US" dirty="0" smtClean="0"/>
              <a:t>6 </a:t>
            </a:r>
            <a:r>
              <a:rPr lang="en-US" dirty="0"/>
              <a:t>months in </a:t>
            </a:r>
            <a:r>
              <a:rPr lang="en-US" dirty="0" smtClean="0"/>
              <a:t>4 </a:t>
            </a:r>
            <a:r>
              <a:rPr lang="en-US" dirty="0"/>
              <a:t>trials (88 versus 69 </a:t>
            </a:r>
            <a:r>
              <a:rPr lang="en-US" dirty="0" smtClean="0"/>
              <a:t>%, and </a:t>
            </a:r>
            <a:r>
              <a:rPr lang="en-US" dirty="0"/>
              <a:t>a lower hysterectomy </a:t>
            </a:r>
            <a:r>
              <a:rPr lang="en-US" dirty="0" smtClean="0"/>
              <a:t>rate .</a:t>
            </a:r>
          </a:p>
          <a:p>
            <a:pPr algn="l" rtl="0"/>
            <a:r>
              <a:rPr lang="en-US" dirty="0" smtClean="0"/>
              <a:t> </a:t>
            </a:r>
            <a:r>
              <a:rPr lang="en-US" dirty="0"/>
              <a:t>A systematic review of 24 observational studies including 1001 participants found that treatment with LNG 52 compared with oral </a:t>
            </a:r>
            <a:r>
              <a:rPr lang="en-US" dirty="0" err="1"/>
              <a:t>progestins</a:t>
            </a:r>
            <a:r>
              <a:rPr lang="en-US" dirty="0"/>
              <a:t> had a higher regression rate for complex EH (92 versus 66 </a:t>
            </a:r>
            <a:r>
              <a:rPr lang="en-US" dirty="0" smtClean="0"/>
              <a:t>%).</a:t>
            </a:r>
            <a:endParaRPr lang="en-US" dirty="0"/>
          </a:p>
          <a:p>
            <a:pPr algn="l" rtl="0"/>
            <a:r>
              <a:rPr lang="en-US" dirty="0"/>
              <a:t>In a small review of 35 patients with simple hyperplasia managed expectantly, 75 </a:t>
            </a:r>
            <a:r>
              <a:rPr lang="en-US" dirty="0" smtClean="0"/>
              <a:t>% of </a:t>
            </a:r>
            <a:r>
              <a:rPr lang="en-US" dirty="0"/>
              <a:t>cases spontaneously regressed, 17 </a:t>
            </a:r>
            <a:r>
              <a:rPr lang="en-US" dirty="0" smtClean="0"/>
              <a:t>% </a:t>
            </a:r>
            <a:r>
              <a:rPr lang="en-US" dirty="0"/>
              <a:t>persisted, and 8.6 </a:t>
            </a:r>
            <a:r>
              <a:rPr lang="en-US" dirty="0" smtClean="0"/>
              <a:t>% </a:t>
            </a:r>
            <a:r>
              <a:rPr lang="en-US" dirty="0"/>
              <a:t>progressed to complex and/or atypical hyperplasia </a:t>
            </a:r>
            <a:r>
              <a:rPr lang="en-US" dirty="0" smtClean="0"/>
              <a:t>.</a:t>
            </a:r>
          </a:p>
          <a:p>
            <a:pPr algn="l" rtl="0"/>
            <a:r>
              <a:rPr lang="en-US" dirty="0" smtClean="0"/>
              <a:t> </a:t>
            </a:r>
            <a:r>
              <a:rPr lang="en-US" dirty="0"/>
              <a:t>As noted above, expectant management may not lead to resolution in patients with risk factors for endometrial </a:t>
            </a:r>
            <a:r>
              <a:rPr lang="en-US" dirty="0" smtClean="0"/>
              <a:t>cancer.</a:t>
            </a:r>
            <a:endParaRPr lang="en-US" dirty="0"/>
          </a:p>
          <a:p>
            <a:pPr algn="l" rtl="0"/>
            <a:endParaRPr lang="fa-I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rPr>
              <a:t>Complex hyperplasia without atypia</a:t>
            </a:r>
            <a:endParaRPr lang="fa-IR" sz="3600" b="1" dirty="0">
              <a:solidFill>
                <a:srgbClr val="FF0000"/>
              </a:solidFill>
            </a:endParaRPr>
          </a:p>
        </p:txBody>
      </p:sp>
      <p:sp>
        <p:nvSpPr>
          <p:cNvPr id="3" name="Content Placeholder 2"/>
          <p:cNvSpPr>
            <a:spLocks noGrp="1"/>
          </p:cNvSpPr>
          <p:nvPr>
            <p:ph sz="quarter" idx="1"/>
          </p:nvPr>
        </p:nvSpPr>
        <p:spPr>
          <a:xfrm>
            <a:off x="612648" y="1600200"/>
            <a:ext cx="8153400" cy="4853136"/>
          </a:xfrm>
        </p:spPr>
        <p:txBody>
          <a:bodyPr>
            <a:normAutofit fontScale="85000" lnSpcReduction="20000"/>
          </a:bodyPr>
          <a:lstStyle/>
          <a:p>
            <a:pPr algn="l" rtl="0"/>
            <a:r>
              <a:rPr lang="en-US" dirty="0"/>
              <a:t>Complex EH without atypia may be managed with </a:t>
            </a:r>
            <a:r>
              <a:rPr lang="en-US" dirty="0" err="1"/>
              <a:t>progestins</a:t>
            </a:r>
            <a:r>
              <a:rPr lang="en-US" dirty="0"/>
              <a:t> or expectant management. For patients with complex hyperplasia without atypia that progresses to EH with atypia on progestin therapy, hysterectomy is the preferred treatment. Also, hysterectomy is reasonable in postmenopausal patients who decline or have contraindications to </a:t>
            </a:r>
            <a:r>
              <a:rPr lang="en-US" dirty="0" err="1"/>
              <a:t>progestins</a:t>
            </a:r>
            <a:r>
              <a:rPr lang="en-US" dirty="0"/>
              <a:t>.</a:t>
            </a:r>
          </a:p>
          <a:p>
            <a:pPr algn="l" rtl="0"/>
            <a:r>
              <a:rPr lang="en-US" dirty="0"/>
              <a:t>Risk of progression to cancer </a:t>
            </a:r>
            <a:r>
              <a:rPr lang="en-US" dirty="0" smtClean="0"/>
              <a:t>: </a:t>
            </a:r>
            <a:r>
              <a:rPr lang="en-US" dirty="0"/>
              <a:t>Among those patients with complex EH without atypia, who do not have hysterectomy within </a:t>
            </a:r>
            <a:r>
              <a:rPr lang="en-US" dirty="0" smtClean="0"/>
              <a:t>6 </a:t>
            </a:r>
            <a:r>
              <a:rPr lang="en-US" dirty="0"/>
              <a:t>weeks their diagnosis, the cumulative risk of progression to endometrial carcinoma is low (&lt;5 </a:t>
            </a:r>
            <a:r>
              <a:rPr lang="en-US" dirty="0" smtClean="0"/>
              <a:t>%). </a:t>
            </a:r>
            <a:r>
              <a:rPr lang="en-US" dirty="0"/>
              <a:t>The goal of treatment is to decrease the risk of cancer in a small proportion of patients and to control abnormal uterine bleeding by providing progesterone balance to an abnormally proliferative endometrium.</a:t>
            </a:r>
          </a:p>
          <a:p>
            <a:pPr algn="l" rtl="0"/>
            <a:endParaRPr lang="fa-I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Progestin therapy</a:t>
            </a:r>
            <a:endParaRPr lang="fa-IR" sz="3600" b="1" dirty="0">
              <a:solidFill>
                <a:srgbClr val="FF0000"/>
              </a:solidFill>
            </a:endParaRPr>
          </a:p>
        </p:txBody>
      </p:sp>
      <p:sp>
        <p:nvSpPr>
          <p:cNvPr id="3" name="Content Placeholder 2"/>
          <p:cNvSpPr>
            <a:spLocks noGrp="1"/>
          </p:cNvSpPr>
          <p:nvPr>
            <p:ph sz="quarter" idx="1"/>
          </p:nvPr>
        </p:nvSpPr>
        <p:spPr>
          <a:xfrm>
            <a:off x="612648" y="1600200"/>
            <a:ext cx="8153400" cy="4781128"/>
          </a:xfrm>
        </p:spPr>
        <p:txBody>
          <a:bodyPr>
            <a:normAutofit fontScale="85000" lnSpcReduction="20000"/>
          </a:bodyPr>
          <a:lstStyle/>
          <a:p>
            <a:pPr algn="l" rtl="0"/>
            <a:r>
              <a:rPr lang="en-US" b="1" i="1" dirty="0" smtClean="0"/>
              <a:t> </a:t>
            </a:r>
            <a:r>
              <a:rPr lang="en-US" b="1" i="1" dirty="0"/>
              <a:t>Progestin therapy is the standard treatment for patients with complex EH without atypia</a:t>
            </a:r>
            <a:r>
              <a:rPr lang="en-US" dirty="0"/>
              <a:t>. The LNG 52 is the most effective progestin treatment, is easy to comply with, and provides contraception </a:t>
            </a:r>
            <a:r>
              <a:rPr lang="en-US" dirty="0" smtClean="0"/>
              <a:t>. </a:t>
            </a:r>
          </a:p>
          <a:p>
            <a:pPr algn="l" rtl="0"/>
            <a:r>
              <a:rPr lang="en-US" dirty="0" smtClean="0"/>
              <a:t>Recommend </a:t>
            </a:r>
            <a:r>
              <a:rPr lang="en-US" dirty="0"/>
              <a:t>the LNG 52 rather than oral </a:t>
            </a:r>
            <a:r>
              <a:rPr lang="en-US" dirty="0" err="1"/>
              <a:t>progestins</a:t>
            </a:r>
            <a:r>
              <a:rPr lang="en-US" dirty="0"/>
              <a:t>. However, if patients cannot tolerate the LNG 52, we use </a:t>
            </a:r>
            <a:r>
              <a:rPr lang="en-US" b="1" i="1" u="sng" dirty="0" err="1">
                <a:solidFill>
                  <a:srgbClr val="0070C0"/>
                </a:solidFill>
              </a:rPr>
              <a:t>megestrol</a:t>
            </a:r>
            <a:r>
              <a:rPr lang="en-US" b="1" i="1" u="sng" dirty="0">
                <a:solidFill>
                  <a:srgbClr val="0070C0"/>
                </a:solidFill>
              </a:rPr>
              <a:t> acetate</a:t>
            </a:r>
            <a:r>
              <a:rPr lang="en-US" dirty="0"/>
              <a:t> for </a:t>
            </a:r>
            <a:r>
              <a:rPr lang="en-US" dirty="0" smtClean="0"/>
              <a:t>3-6 </a:t>
            </a:r>
            <a:r>
              <a:rPr lang="en-US" dirty="0"/>
              <a:t>months. For patients who decline or cannot take </a:t>
            </a:r>
            <a:r>
              <a:rPr lang="en-US" dirty="0" err="1"/>
              <a:t>progestins</a:t>
            </a:r>
            <a:r>
              <a:rPr lang="en-US" dirty="0"/>
              <a:t>, hysterectomy is an option.</a:t>
            </a:r>
          </a:p>
          <a:p>
            <a:pPr algn="l" rtl="0"/>
            <a:r>
              <a:rPr lang="en-US" b="1" i="1" dirty="0"/>
              <a:t>Expectant management</a:t>
            </a:r>
            <a:r>
              <a:rPr lang="en-US" dirty="0"/>
              <a:t> </a:t>
            </a:r>
            <a:r>
              <a:rPr lang="en-US" dirty="0" smtClean="0"/>
              <a:t>: </a:t>
            </a:r>
            <a:r>
              <a:rPr lang="en-US" dirty="0"/>
              <a:t>for selected patients with complex EH without atypia. </a:t>
            </a:r>
            <a:endParaRPr lang="en-US" dirty="0" smtClean="0"/>
          </a:p>
          <a:p>
            <a:pPr algn="l" rtl="0"/>
            <a:r>
              <a:rPr lang="en-US" dirty="0" smtClean="0"/>
              <a:t>Reasons </a:t>
            </a:r>
            <a:r>
              <a:rPr lang="en-US" dirty="0"/>
              <a:t>to use expectant management </a:t>
            </a:r>
            <a:r>
              <a:rPr lang="en-US" dirty="0" smtClean="0"/>
              <a:t>include: </a:t>
            </a:r>
          </a:p>
          <a:p>
            <a:pPr marL="514350" indent="-514350" algn="l" rtl="0">
              <a:buFont typeface="+mj-lt"/>
              <a:buAutoNum type="arabicPeriod"/>
            </a:pPr>
            <a:r>
              <a:rPr lang="en-US" dirty="0"/>
              <a:t>C</a:t>
            </a:r>
            <a:r>
              <a:rPr lang="en-US" dirty="0" smtClean="0"/>
              <a:t>ontraindication </a:t>
            </a:r>
            <a:r>
              <a:rPr lang="en-US" dirty="0"/>
              <a:t>to </a:t>
            </a:r>
            <a:r>
              <a:rPr lang="en-US" dirty="0" err="1"/>
              <a:t>progestins</a:t>
            </a:r>
            <a:r>
              <a:rPr lang="en-US" dirty="0"/>
              <a:t> </a:t>
            </a:r>
          </a:p>
          <a:p>
            <a:pPr marL="514350" indent="-514350" algn="l" rtl="0">
              <a:buFont typeface="+mj-lt"/>
              <a:buAutoNum type="arabicPeriod"/>
            </a:pPr>
            <a:r>
              <a:rPr lang="en-US" dirty="0"/>
              <a:t>P</a:t>
            </a:r>
            <a:r>
              <a:rPr lang="en-US" dirty="0" smtClean="0"/>
              <a:t>atient </a:t>
            </a:r>
            <a:r>
              <a:rPr lang="en-US" dirty="0"/>
              <a:t>who cannot tolerate therapy. </a:t>
            </a:r>
            <a:endParaRPr lang="fa-I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Follow-up</a:t>
            </a:r>
            <a:endParaRPr lang="fa-IR" sz="3600" b="1" dirty="0">
              <a:solidFill>
                <a:srgbClr val="FF0000"/>
              </a:solidFill>
            </a:endParaRPr>
          </a:p>
        </p:txBody>
      </p:sp>
      <p:sp>
        <p:nvSpPr>
          <p:cNvPr id="3" name="Content Placeholder 2"/>
          <p:cNvSpPr>
            <a:spLocks noGrp="1"/>
          </p:cNvSpPr>
          <p:nvPr>
            <p:ph sz="quarter" idx="1"/>
          </p:nvPr>
        </p:nvSpPr>
        <p:spPr/>
        <p:txBody>
          <a:bodyPr>
            <a:normAutofit fontScale="70000" lnSpcReduction="20000"/>
          </a:bodyPr>
          <a:lstStyle/>
          <a:p>
            <a:pPr algn="l" rtl="0"/>
            <a:r>
              <a:rPr lang="en-US" dirty="0"/>
              <a:t>For patients with complex EH without atypia, follow-up for either expectant management or progestin therapy includes:</a:t>
            </a:r>
          </a:p>
          <a:p>
            <a:pPr algn="l" rtl="0"/>
            <a:r>
              <a:rPr lang="en-US" dirty="0" smtClean="0"/>
              <a:t>Evaluation </a:t>
            </a:r>
            <a:r>
              <a:rPr lang="en-US" dirty="0"/>
              <a:t>for bothersome progestin side effects may require an adjustment in dose or a switch to a different progestin formulation.</a:t>
            </a:r>
          </a:p>
          <a:p>
            <a:pPr algn="l" rtl="0"/>
            <a:r>
              <a:rPr lang="en-US" dirty="0" smtClean="0"/>
              <a:t>For </a:t>
            </a:r>
            <a:r>
              <a:rPr lang="en-US" dirty="0"/>
              <a:t>premenopausal patients with complex EH without atypia, repeat endometrial biopsy is performed every </a:t>
            </a:r>
            <a:r>
              <a:rPr lang="en-US" dirty="0" smtClean="0"/>
              <a:t>3-6 </a:t>
            </a:r>
            <a:r>
              <a:rPr lang="en-US" dirty="0"/>
              <a:t>months for </a:t>
            </a:r>
            <a:r>
              <a:rPr lang="en-US" dirty="0" smtClean="0"/>
              <a:t>1-2 </a:t>
            </a:r>
            <a:r>
              <a:rPr lang="en-US" dirty="0"/>
              <a:t>years. A literature review showed that the median time to complete response of EH to progestin was </a:t>
            </a:r>
            <a:r>
              <a:rPr lang="en-US" dirty="0" smtClean="0"/>
              <a:t>6 months.</a:t>
            </a:r>
            <a:endParaRPr lang="en-US" dirty="0"/>
          </a:p>
          <a:p>
            <a:pPr algn="l" rtl="0"/>
            <a:r>
              <a:rPr lang="en-US" dirty="0" smtClean="0"/>
              <a:t>If </a:t>
            </a:r>
            <a:r>
              <a:rPr lang="en-US" dirty="0"/>
              <a:t>normal endometrium is found on biopsy and the patient desires pregnancy (and there are no medical contraindications), the patient can try to become </a:t>
            </a:r>
            <a:r>
              <a:rPr lang="en-US" dirty="0" smtClean="0"/>
              <a:t>pregnant.</a:t>
            </a:r>
            <a:endParaRPr lang="en-US" dirty="0"/>
          </a:p>
          <a:p>
            <a:pPr algn="l" rtl="0"/>
            <a:r>
              <a:rPr lang="en-US" dirty="0" smtClean="0"/>
              <a:t>If </a:t>
            </a:r>
            <a:r>
              <a:rPr lang="en-US" dirty="0"/>
              <a:t>endometrial biopsy </a:t>
            </a:r>
            <a:r>
              <a:rPr lang="en-US" dirty="0" smtClean="0"/>
              <a:t>at 6 months </a:t>
            </a:r>
            <a:r>
              <a:rPr lang="en-US" dirty="0"/>
              <a:t>shows persistent </a:t>
            </a:r>
            <a:r>
              <a:rPr lang="en-US" dirty="0" err="1"/>
              <a:t>nonatypical</a:t>
            </a:r>
            <a:r>
              <a:rPr lang="en-US" dirty="0"/>
              <a:t> EH, we perform </a:t>
            </a:r>
            <a:r>
              <a:rPr lang="en-US" dirty="0" smtClean="0"/>
              <a:t>a D&amp;C </a:t>
            </a:r>
            <a:r>
              <a:rPr lang="en-US" dirty="0"/>
              <a:t>and hysteroscopy. This is to exclude more severe EH or endometrial carcinoma. Focal lesions, in particular, may be missed with office endometrial biopsy, and hysteroscopy allows inspection of the entire uterine cavity.</a:t>
            </a:r>
          </a:p>
          <a:p>
            <a:pPr algn="l" rtl="0"/>
            <a:endParaRPr lang="fa-I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Follow-up</a:t>
            </a:r>
            <a:endParaRPr lang="fa-IR" sz="3600" b="1" dirty="0">
              <a:solidFill>
                <a:srgbClr val="FF0000"/>
              </a:solidFill>
            </a:endParaRPr>
          </a:p>
        </p:txBody>
      </p:sp>
      <p:sp>
        <p:nvSpPr>
          <p:cNvPr id="3" name="Content Placeholder 2"/>
          <p:cNvSpPr>
            <a:spLocks noGrp="1"/>
          </p:cNvSpPr>
          <p:nvPr>
            <p:ph sz="quarter" idx="1"/>
          </p:nvPr>
        </p:nvSpPr>
        <p:spPr/>
        <p:txBody>
          <a:bodyPr>
            <a:normAutofit fontScale="77500" lnSpcReduction="20000"/>
          </a:bodyPr>
          <a:lstStyle/>
          <a:p>
            <a:pPr algn="l" rtl="0"/>
            <a:r>
              <a:rPr lang="en-US" dirty="0" smtClean="0"/>
              <a:t>If </a:t>
            </a:r>
            <a:r>
              <a:rPr lang="en-US" dirty="0"/>
              <a:t>D&amp;C shows normal endometrium or confirms complex EH without atypia, we treat based on the preceding biopsy showing complex EH without atypia. Possible interventions in the setting of persistent complex EH include:</a:t>
            </a:r>
          </a:p>
          <a:p>
            <a:pPr algn="l" rtl="0"/>
            <a:r>
              <a:rPr lang="en-US" dirty="0" smtClean="0"/>
              <a:t>For </a:t>
            </a:r>
            <a:r>
              <a:rPr lang="en-US" dirty="0"/>
              <a:t>patients who do not desire future pregnancy, we advise a hysterectomy.</a:t>
            </a:r>
          </a:p>
          <a:p>
            <a:pPr algn="l" rtl="0"/>
            <a:r>
              <a:rPr lang="en-US" dirty="0" smtClean="0"/>
              <a:t>For </a:t>
            </a:r>
            <a:r>
              <a:rPr lang="en-US" dirty="0"/>
              <a:t>patients who do desire future pregnancy, the total progestin dose may be increased. This may be a combination of the LNG 52 and an oral progestin or a higher dose of oral progestin. However, there are currently no studies to support this approach, so careful surveillance with endometrial biopsy at </a:t>
            </a:r>
            <a:r>
              <a:rPr lang="en-US" dirty="0" smtClean="0"/>
              <a:t>3-6 </a:t>
            </a:r>
            <a:r>
              <a:rPr lang="en-US" dirty="0"/>
              <a:t>months is advised.</a:t>
            </a:r>
          </a:p>
          <a:p>
            <a:pPr algn="l" rtl="0"/>
            <a:r>
              <a:rPr lang="en-US" dirty="0" smtClean="0"/>
              <a:t>If </a:t>
            </a:r>
            <a:r>
              <a:rPr lang="en-US" dirty="0"/>
              <a:t>atypical EH or endometrial carcinoma is found on endometrial biopsy or </a:t>
            </a:r>
            <a:r>
              <a:rPr lang="en-US" dirty="0" smtClean="0"/>
              <a:t>D&amp;C, </a:t>
            </a:r>
            <a:r>
              <a:rPr lang="en-US" dirty="0"/>
              <a:t>we manage as appropriate. </a:t>
            </a:r>
            <a:endParaRPr lang="en-US" dirty="0" smtClean="0"/>
          </a:p>
          <a:p>
            <a:pPr algn="l" rtl="0"/>
            <a:r>
              <a:rPr lang="en-US" dirty="0" smtClean="0"/>
              <a:t>Hysterectomy </a:t>
            </a:r>
            <a:r>
              <a:rPr lang="en-US" dirty="0"/>
              <a:t>is standard therapy, but some patients are candidates for fertility preservation.</a:t>
            </a:r>
            <a:endParaRPr lang="fa-IR" dirty="0"/>
          </a:p>
        </p:txBody>
      </p:sp>
    </p:spTree>
    <p:extLst>
      <p:ext uri="{BB962C8B-B14F-4D97-AF65-F5344CB8AC3E}">
        <p14:creationId xmlns="" xmlns:p14="http://schemas.microsoft.com/office/powerpoint/2010/main" val="13740377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Follow-up</a:t>
            </a:r>
            <a:endParaRPr lang="fa-IR" sz="3600" b="1" dirty="0">
              <a:solidFill>
                <a:srgbClr val="FF0000"/>
              </a:solidFill>
            </a:endParaRPr>
          </a:p>
        </p:txBody>
      </p:sp>
      <p:sp>
        <p:nvSpPr>
          <p:cNvPr id="3" name="Content Placeholder 2"/>
          <p:cNvSpPr>
            <a:spLocks noGrp="1"/>
          </p:cNvSpPr>
          <p:nvPr>
            <p:ph sz="quarter" idx="1"/>
          </p:nvPr>
        </p:nvSpPr>
        <p:spPr/>
        <p:txBody>
          <a:bodyPr>
            <a:normAutofit fontScale="77500" lnSpcReduction="20000"/>
          </a:bodyPr>
          <a:lstStyle/>
          <a:p>
            <a:pPr algn="l" rtl="0"/>
            <a:r>
              <a:rPr lang="en-US" dirty="0"/>
              <a:t>For postmenopausal patients with complex EH without atypia, repeat endometrial biopsy is performed </a:t>
            </a:r>
            <a:r>
              <a:rPr lang="en-US" dirty="0" smtClean="0"/>
              <a:t>every3-6 </a:t>
            </a:r>
            <a:r>
              <a:rPr lang="en-US" dirty="0"/>
              <a:t>months for up to one year until the biopsy shows normal endometrium</a:t>
            </a:r>
            <a:r>
              <a:rPr lang="en-US" dirty="0" smtClean="0"/>
              <a:t>. </a:t>
            </a:r>
            <a:r>
              <a:rPr lang="en-US" dirty="0"/>
              <a:t>Hysterectomy is advised if normal endometrium is not achieved.</a:t>
            </a:r>
          </a:p>
          <a:p>
            <a:pPr algn="l" rtl="0"/>
            <a:r>
              <a:rPr lang="en-US" dirty="0" smtClean="0"/>
              <a:t>If </a:t>
            </a:r>
            <a:r>
              <a:rPr lang="en-US" dirty="0"/>
              <a:t>normal endometrium is found within </a:t>
            </a:r>
            <a:r>
              <a:rPr lang="en-US" dirty="0" smtClean="0"/>
              <a:t>6 </a:t>
            </a:r>
            <a:r>
              <a:rPr lang="en-US" dirty="0"/>
              <a:t>months, consider whether maintenance therapy is needed</a:t>
            </a:r>
            <a:r>
              <a:rPr lang="en-US" dirty="0" smtClean="0"/>
              <a:t>.</a:t>
            </a:r>
            <a:endParaRPr lang="en-US" dirty="0"/>
          </a:p>
          <a:p>
            <a:pPr algn="l" rtl="0"/>
            <a:r>
              <a:rPr lang="en-US" dirty="0" smtClean="0"/>
              <a:t>If </a:t>
            </a:r>
            <a:r>
              <a:rPr lang="en-US" dirty="0"/>
              <a:t>repeat endometrial biopsy at </a:t>
            </a:r>
            <a:r>
              <a:rPr lang="en-US" dirty="0" smtClean="0"/>
              <a:t>6 </a:t>
            </a:r>
            <a:r>
              <a:rPr lang="en-US" dirty="0"/>
              <a:t>months shows persistent </a:t>
            </a:r>
            <a:r>
              <a:rPr lang="en-US" dirty="0" err="1"/>
              <a:t>nonatypical</a:t>
            </a:r>
            <a:r>
              <a:rPr lang="en-US" dirty="0"/>
              <a:t> EH, we perform a </a:t>
            </a:r>
            <a:r>
              <a:rPr lang="en-US" dirty="0" smtClean="0"/>
              <a:t>D&amp;C </a:t>
            </a:r>
            <a:r>
              <a:rPr lang="en-US" dirty="0"/>
              <a:t>with hysteroscopy to exclude more severe EH or endometrial carcinoma. If the curettage results confirm complex EH without atypia, further treatment is needed. Possible interventions in the setting of persistent complex EH include:</a:t>
            </a:r>
          </a:p>
          <a:p>
            <a:pPr algn="l" rtl="0"/>
            <a:r>
              <a:rPr lang="en-US" dirty="0" smtClean="0"/>
              <a:t>Hysterectomy </a:t>
            </a:r>
            <a:r>
              <a:rPr lang="en-US" dirty="0"/>
              <a:t>is the standard treatment approach.</a:t>
            </a:r>
          </a:p>
          <a:p>
            <a:pPr algn="l" rtl="0"/>
            <a:r>
              <a:rPr lang="en-US" dirty="0" smtClean="0"/>
              <a:t>Alternatively</a:t>
            </a:r>
            <a:r>
              <a:rPr lang="en-US" dirty="0"/>
              <a:t>, the patient may be treated with a higher total progestin dose (</a:t>
            </a:r>
            <a:r>
              <a:rPr lang="en-US" dirty="0" err="1"/>
              <a:t>eg</a:t>
            </a:r>
            <a:r>
              <a:rPr lang="en-US" dirty="0"/>
              <a:t>, a combination of the LNG 52 and an oral progestin or a higher dose of oral progestin). </a:t>
            </a:r>
            <a:r>
              <a:rPr lang="en-US" dirty="0" smtClean="0"/>
              <a:t>(Substandard)</a:t>
            </a:r>
            <a:endParaRPr lang="fa-IR" dirty="0"/>
          </a:p>
        </p:txBody>
      </p:sp>
    </p:spTree>
    <p:extLst>
      <p:ext uri="{BB962C8B-B14F-4D97-AF65-F5344CB8AC3E}">
        <p14:creationId xmlns="" xmlns:p14="http://schemas.microsoft.com/office/powerpoint/2010/main" val="35063488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F0000"/>
                </a:solidFill>
              </a:rPr>
              <a:t>Maintenance  </a:t>
            </a:r>
            <a:r>
              <a:rPr lang="en-US" sz="3600" b="1" dirty="0">
                <a:solidFill>
                  <a:srgbClr val="FF0000"/>
                </a:solidFill>
              </a:rPr>
              <a:t>therapy</a:t>
            </a:r>
            <a:endParaRPr lang="fa-IR" sz="3600" b="1" dirty="0">
              <a:solidFill>
                <a:srgbClr val="FF0000"/>
              </a:solidFill>
            </a:endParaRPr>
          </a:p>
        </p:txBody>
      </p:sp>
      <p:sp>
        <p:nvSpPr>
          <p:cNvPr id="3" name="Content Placeholder 2"/>
          <p:cNvSpPr>
            <a:spLocks noGrp="1"/>
          </p:cNvSpPr>
          <p:nvPr>
            <p:ph sz="quarter" idx="1"/>
          </p:nvPr>
        </p:nvSpPr>
        <p:spPr/>
        <p:txBody>
          <a:bodyPr>
            <a:normAutofit fontScale="92500" lnSpcReduction="10000"/>
          </a:bodyPr>
          <a:lstStyle/>
          <a:p>
            <a:pPr algn="l" rtl="0"/>
            <a:r>
              <a:rPr lang="en-US" dirty="0" smtClean="0"/>
              <a:t> </a:t>
            </a:r>
            <a:r>
              <a:rPr lang="en-US" dirty="0"/>
              <a:t>For patients with complex EH without atypia, after regression to normal endometrium, maintenance progestin therapy may be required indefinitely if patients have risk factors for endometrial carcinoma (</a:t>
            </a:r>
            <a:r>
              <a:rPr lang="en-US" dirty="0" err="1"/>
              <a:t>eg</a:t>
            </a:r>
            <a:r>
              <a:rPr lang="en-US" dirty="0"/>
              <a:t>, obesity, diabetes, </a:t>
            </a:r>
            <a:r>
              <a:rPr lang="en-US" dirty="0" smtClean="0"/>
              <a:t>PCO) or </a:t>
            </a:r>
            <a:r>
              <a:rPr lang="en-US" dirty="0"/>
              <a:t>persistent postmenopausal bleeding</a:t>
            </a:r>
            <a:r>
              <a:rPr lang="en-US" dirty="0" smtClean="0"/>
              <a:t>.</a:t>
            </a:r>
            <a:endParaRPr lang="en-US" dirty="0"/>
          </a:p>
          <a:p>
            <a:pPr algn="l" rtl="0"/>
            <a:r>
              <a:rPr lang="en-US" dirty="0"/>
              <a:t>Some patients may have persistent or recurrent </a:t>
            </a:r>
            <a:r>
              <a:rPr lang="en-US" dirty="0" smtClean="0"/>
              <a:t>AUB, </a:t>
            </a:r>
            <a:r>
              <a:rPr lang="en-US" dirty="0"/>
              <a:t>despite no disease progression on serial endometrial sampling. In such cases, patients may choose hysterectomy to address these bothersome symptoms, but the indication is symptoms, not EH.</a:t>
            </a:r>
          </a:p>
          <a:p>
            <a:pPr algn="l" rtl="0"/>
            <a:endParaRPr lang="fa-I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Outcome</a:t>
            </a:r>
            <a:endParaRPr lang="fa-IR" sz="3600" b="1" dirty="0">
              <a:solidFill>
                <a:srgbClr val="FF0000"/>
              </a:solidFill>
            </a:endParaRPr>
          </a:p>
        </p:txBody>
      </p:sp>
      <p:sp>
        <p:nvSpPr>
          <p:cNvPr id="3" name="Content Placeholder 2"/>
          <p:cNvSpPr>
            <a:spLocks noGrp="1"/>
          </p:cNvSpPr>
          <p:nvPr>
            <p:ph sz="quarter" idx="1"/>
          </p:nvPr>
        </p:nvSpPr>
        <p:spPr/>
        <p:txBody>
          <a:bodyPr>
            <a:normAutofit fontScale="85000" lnSpcReduction="20000"/>
          </a:bodyPr>
          <a:lstStyle/>
          <a:p>
            <a:pPr algn="l" rtl="0"/>
            <a:r>
              <a:rPr lang="en-US" dirty="0"/>
              <a:t>Patients with complex EH without atypia treated with the LNG 52 have rates of regression to normal endometrium of approximately 90 </a:t>
            </a:r>
            <a:r>
              <a:rPr lang="en-US" dirty="0" smtClean="0"/>
              <a:t>%. </a:t>
            </a:r>
          </a:p>
          <a:p>
            <a:pPr algn="l" rtl="0"/>
            <a:r>
              <a:rPr lang="en-US" dirty="0" smtClean="0"/>
              <a:t>Randomized </a:t>
            </a:r>
            <a:r>
              <a:rPr lang="en-US" dirty="0"/>
              <a:t>trial data demonstrate the LNG 52 is more effective than oral </a:t>
            </a:r>
            <a:r>
              <a:rPr lang="en-US" dirty="0" err="1"/>
              <a:t>progestins</a:t>
            </a:r>
            <a:r>
              <a:rPr lang="en-US" dirty="0"/>
              <a:t>, as discussed above. </a:t>
            </a:r>
          </a:p>
          <a:p>
            <a:pPr algn="l" rtl="0"/>
            <a:r>
              <a:rPr lang="en-US" dirty="0"/>
              <a:t>Oral </a:t>
            </a:r>
            <a:r>
              <a:rPr lang="en-US" dirty="0" err="1"/>
              <a:t>progestins</a:t>
            </a:r>
            <a:r>
              <a:rPr lang="en-US" dirty="0"/>
              <a:t> can also be effective, as illustrated in a study that showed that endometrial carcinoma risk over 20 years of follow-up was diminished </a:t>
            </a:r>
            <a:r>
              <a:rPr lang="en-US" dirty="0" smtClean="0"/>
              <a:t>2-3 fold </a:t>
            </a:r>
            <a:r>
              <a:rPr lang="en-US" dirty="0"/>
              <a:t>in patients diagnosed with complex EH and dispensed oral progestin as compared with patients who did not receive oral progestin; hysterectomy risk was also </a:t>
            </a:r>
            <a:r>
              <a:rPr lang="en-US" dirty="0" smtClean="0"/>
              <a:t>decreased.</a:t>
            </a:r>
            <a:endParaRPr lang="en-US" dirty="0"/>
          </a:p>
          <a:p>
            <a:pPr algn="l" rtl="0"/>
            <a:r>
              <a:rPr lang="en-US" dirty="0" smtClean="0"/>
              <a:t>Success </a:t>
            </a:r>
            <a:r>
              <a:rPr lang="en-US" dirty="0"/>
              <a:t>rates of regression with oral </a:t>
            </a:r>
            <a:r>
              <a:rPr lang="en-US" dirty="0" err="1"/>
              <a:t>progestins</a:t>
            </a:r>
            <a:r>
              <a:rPr lang="en-US" dirty="0"/>
              <a:t> vary from approximately 70 to 85 </a:t>
            </a:r>
            <a:r>
              <a:rPr lang="en-US" dirty="0" smtClean="0"/>
              <a:t>%. </a:t>
            </a:r>
            <a:endParaRPr lang="en-US" dirty="0"/>
          </a:p>
          <a:p>
            <a:pPr algn="l" rtl="0"/>
            <a:endParaRPr lang="fa-I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0000"/>
                </a:solidFill>
              </a:rPr>
              <a:t>Risk of relapse</a:t>
            </a:r>
            <a:endParaRPr lang="fa-IR" sz="4000" b="1" dirty="0">
              <a:solidFill>
                <a:srgbClr val="FF0000"/>
              </a:solidFill>
            </a:endParaRPr>
          </a:p>
        </p:txBody>
      </p:sp>
      <p:sp>
        <p:nvSpPr>
          <p:cNvPr id="3" name="Content Placeholder 2"/>
          <p:cNvSpPr>
            <a:spLocks noGrp="1"/>
          </p:cNvSpPr>
          <p:nvPr>
            <p:ph sz="quarter" idx="1"/>
          </p:nvPr>
        </p:nvSpPr>
        <p:spPr/>
        <p:txBody>
          <a:bodyPr/>
          <a:lstStyle/>
          <a:p>
            <a:pPr algn="l" rtl="0"/>
            <a:r>
              <a:rPr lang="en-US" dirty="0"/>
              <a:t>A cohort study with long-term follow-up showed a relapse rate of 12.7 </a:t>
            </a:r>
            <a:r>
              <a:rPr lang="en-US" dirty="0" smtClean="0"/>
              <a:t>% </a:t>
            </a:r>
            <a:r>
              <a:rPr lang="en-US" dirty="0"/>
              <a:t>for complex hyperplasia without </a:t>
            </a:r>
            <a:r>
              <a:rPr lang="en-US" dirty="0" smtClean="0"/>
              <a:t>atypia.</a:t>
            </a:r>
          </a:p>
          <a:p>
            <a:pPr algn="l" rtl="0"/>
            <a:r>
              <a:rPr lang="en-US" dirty="0" smtClean="0"/>
              <a:t> </a:t>
            </a:r>
            <a:r>
              <a:rPr lang="en-US" dirty="0"/>
              <a:t>A review of patients with complex atypical EH managed with progestin therapy showed a recurrence rate of 23.2 </a:t>
            </a:r>
            <a:r>
              <a:rPr lang="en-US" dirty="0" smtClean="0"/>
              <a:t>%.</a:t>
            </a:r>
          </a:p>
          <a:p>
            <a:pPr algn="l" rtl="0"/>
            <a:r>
              <a:rPr lang="en-US" dirty="0" smtClean="0"/>
              <a:t> </a:t>
            </a:r>
            <a:r>
              <a:rPr lang="en-US" dirty="0"/>
              <a:t>For patients who have a relapse of EH, consideration is given to either continuous progestin therapy or to hysterectomy.</a:t>
            </a:r>
            <a:endParaRPr lang="fa-I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latin typeface="Times New Roman" pitchFamily="18" charset="0"/>
                <a:cs typeface="Times New Roman" pitchFamily="18" charset="0"/>
              </a:rPr>
              <a:t>Proliferative </a:t>
            </a:r>
            <a:r>
              <a:rPr lang="en-US" sz="3600" b="1" dirty="0" err="1" smtClean="0">
                <a:solidFill>
                  <a:srgbClr val="FF0000"/>
                </a:solidFill>
                <a:latin typeface="Times New Roman" pitchFamily="18" charset="0"/>
                <a:cs typeface="Times New Roman" pitchFamily="18" charset="0"/>
              </a:rPr>
              <a:t>endometrium</a:t>
            </a:r>
            <a:endParaRPr lang="fa-IR" sz="3600" dirty="0">
              <a:solidFill>
                <a:srgbClr val="FF0000"/>
              </a:solidFill>
              <a:latin typeface="Times New Roman" pitchFamily="18" charset="0"/>
              <a:cs typeface="Times New Roman" pitchFamily="18" charset="0"/>
            </a:endParaRPr>
          </a:p>
        </p:txBody>
      </p:sp>
      <p:pic>
        <p:nvPicPr>
          <p:cNvPr id="2052" name="Picture 4" descr="C:\Users\alzahra\Documents\Endometrial Hyperplasia\NI_proliferativ_endometrium (1).jpg"/>
          <p:cNvPicPr>
            <a:picLocks noGrp="1" noChangeAspect="1" noChangeArrowheads="1"/>
          </p:cNvPicPr>
          <p:nvPr>
            <p:ph sz="quarter" idx="1"/>
          </p:nvPr>
        </p:nvPicPr>
        <p:blipFill>
          <a:blip r:embed="rId2" cstate="print"/>
          <a:srcRect/>
          <a:stretch>
            <a:fillRect/>
          </a:stretch>
        </p:blipFill>
        <p:spPr bwMode="auto">
          <a:xfrm>
            <a:off x="642910" y="1857364"/>
            <a:ext cx="7786742" cy="3643338"/>
          </a:xfrm>
          <a:prstGeom prst="rect">
            <a:avLst/>
          </a:prstGeom>
          <a:noFill/>
        </p:spPr>
      </p:pic>
      <p:sp>
        <p:nvSpPr>
          <p:cNvPr id="6" name="Rectangle 5"/>
          <p:cNvSpPr/>
          <p:nvPr/>
        </p:nvSpPr>
        <p:spPr>
          <a:xfrm>
            <a:off x="714348" y="5643579"/>
            <a:ext cx="6929486" cy="369332"/>
          </a:xfrm>
          <a:prstGeom prst="rect">
            <a:avLst/>
          </a:prstGeom>
        </p:spPr>
        <p:txBody>
          <a:bodyPr wrap="square">
            <a:spAutoFit/>
          </a:bodyPr>
          <a:lstStyle/>
          <a:p>
            <a:r>
              <a:rPr lang="en-US" dirty="0" smtClean="0"/>
              <a:t>Note </a:t>
            </a:r>
            <a:r>
              <a:rPr lang="en-US" dirty="0"/>
              <a:t>the straight non-convoluted glands, without glandular crowding</a:t>
            </a:r>
            <a:endParaRPr lang="fa-I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rPr>
              <a:t>ATYPICAL HYPERPLASIA/EIN</a:t>
            </a:r>
            <a:endParaRPr lang="fa-IR" sz="3600" b="1" dirty="0">
              <a:solidFill>
                <a:srgbClr val="FF0000"/>
              </a:solidFill>
            </a:endParaRPr>
          </a:p>
        </p:txBody>
      </p:sp>
      <p:sp>
        <p:nvSpPr>
          <p:cNvPr id="3" name="Content Placeholder 2"/>
          <p:cNvSpPr>
            <a:spLocks noGrp="1"/>
          </p:cNvSpPr>
          <p:nvPr>
            <p:ph sz="quarter" idx="1"/>
          </p:nvPr>
        </p:nvSpPr>
        <p:spPr>
          <a:xfrm>
            <a:off x="612648" y="1600200"/>
            <a:ext cx="8153400" cy="4829196"/>
          </a:xfrm>
        </p:spPr>
        <p:txBody>
          <a:bodyPr>
            <a:normAutofit fontScale="77500" lnSpcReduction="20000"/>
          </a:bodyPr>
          <a:lstStyle/>
          <a:p>
            <a:pPr algn="l" rtl="0"/>
            <a:r>
              <a:rPr lang="en-US" dirty="0" smtClean="0"/>
              <a:t>EIN EH </a:t>
            </a:r>
            <a:r>
              <a:rPr lang="en-US" dirty="0"/>
              <a:t>with </a:t>
            </a:r>
            <a:r>
              <a:rPr lang="en-US" dirty="0" err="1"/>
              <a:t>atypia</a:t>
            </a:r>
            <a:r>
              <a:rPr lang="en-US" dirty="0"/>
              <a:t> </a:t>
            </a:r>
            <a:r>
              <a:rPr lang="en-US" dirty="0" smtClean="0"/>
              <a:t>has </a:t>
            </a:r>
            <a:r>
              <a:rPr lang="en-US" dirty="0"/>
              <a:t>a high risk of progression to endometrial carcinoma and a potential for concurrent invasive disease. Hysterectomy is the treatment of choice for most patients with atypical EH</a:t>
            </a:r>
            <a:r>
              <a:rPr lang="en-US" dirty="0" smtClean="0"/>
              <a:t>.</a:t>
            </a:r>
          </a:p>
          <a:p>
            <a:pPr algn="l" rtl="0"/>
            <a:r>
              <a:rPr lang="en-US" dirty="0" smtClean="0"/>
              <a:t> </a:t>
            </a:r>
            <a:r>
              <a:rPr lang="en-US" dirty="0"/>
              <a:t>Progestin therapy is a reasonable option for patients who wish to preserve fertility or who cannot tolerate surgery.</a:t>
            </a:r>
          </a:p>
          <a:p>
            <a:pPr algn="l" rtl="0"/>
            <a:r>
              <a:rPr lang="en-US" dirty="0"/>
              <a:t>Historically, the recommendation of hysterectomy for atypical EH was even stronger, and few exceptions were made. This was based upon the high risk of concurrent endometrial carcinoma or progression to endometrial carcinoma and the limited data regarding efficacy of pharmacologic therapy</a:t>
            </a:r>
            <a:r>
              <a:rPr lang="en-US" dirty="0" smtClean="0"/>
              <a:t>.</a:t>
            </a:r>
          </a:p>
          <a:p>
            <a:pPr algn="l" rtl="0"/>
            <a:r>
              <a:rPr lang="en-US" dirty="0" smtClean="0"/>
              <a:t> </a:t>
            </a:r>
            <a:r>
              <a:rPr lang="en-US" dirty="0"/>
              <a:t>Since that time, progestin therapy with </a:t>
            </a:r>
            <a:r>
              <a:rPr lang="en-US" dirty="0" smtClean="0"/>
              <a:t>(</a:t>
            </a:r>
            <a:r>
              <a:rPr lang="en-US" dirty="0" err="1"/>
              <a:t>Mirena</a:t>
            </a:r>
            <a:r>
              <a:rPr lang="en-US" dirty="0"/>
              <a:t>; LNG 52), has been introduced, and studies of this progestin option show regression of atypical EH and grade 1 endometrial carcinoma in up to 75 to 85 </a:t>
            </a:r>
            <a:r>
              <a:rPr lang="en-US" dirty="0" smtClean="0"/>
              <a:t>% </a:t>
            </a:r>
            <a:r>
              <a:rPr lang="en-US" dirty="0"/>
              <a:t>of patients </a:t>
            </a:r>
            <a:r>
              <a:rPr lang="en-US" dirty="0" smtClean="0"/>
              <a: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rPr>
              <a:t>ATYPICAL HYPERPLASIA/EIN</a:t>
            </a:r>
            <a:endParaRPr lang="fa-IR" sz="3600" b="1" dirty="0">
              <a:solidFill>
                <a:srgbClr val="FF0000"/>
              </a:solidFill>
            </a:endParaRPr>
          </a:p>
        </p:txBody>
      </p:sp>
      <p:sp>
        <p:nvSpPr>
          <p:cNvPr id="3" name="Content Placeholder 2"/>
          <p:cNvSpPr>
            <a:spLocks noGrp="1"/>
          </p:cNvSpPr>
          <p:nvPr>
            <p:ph sz="quarter" idx="1"/>
          </p:nvPr>
        </p:nvSpPr>
        <p:spPr/>
        <p:txBody>
          <a:bodyPr>
            <a:normAutofit fontScale="85000" lnSpcReduction="20000"/>
          </a:bodyPr>
          <a:lstStyle/>
          <a:p>
            <a:pPr algn="l" rtl="0"/>
            <a:r>
              <a:rPr lang="en-US" dirty="0" smtClean="0"/>
              <a:t>However</a:t>
            </a:r>
            <a:r>
              <a:rPr lang="en-US" dirty="0"/>
              <a:t>, hysterectomy is curative and thus, is still the preferred treatment. The high efficacy of the LNG 52 allows it to be a treatment option for reproductive-age patients who desire future fertility or for patients who have a high risk of surgical complications.</a:t>
            </a:r>
          </a:p>
          <a:p>
            <a:pPr algn="l" rtl="0"/>
            <a:r>
              <a:rPr lang="en-US" dirty="0"/>
              <a:t>If the diagnosis of atypical EH is based on an office endometrial biopsy, many experts advise further evaluation with dilation and curettage prior to proceeding with management. </a:t>
            </a:r>
            <a:endParaRPr lang="en-US" dirty="0" smtClean="0"/>
          </a:p>
          <a:p>
            <a:pPr algn="l" rtl="0"/>
            <a:r>
              <a:rPr lang="en-US" dirty="0" smtClean="0"/>
              <a:t>This </a:t>
            </a:r>
            <a:r>
              <a:rPr lang="en-US" dirty="0"/>
              <a:t>is to exclude coexistent endometrial carcinoma. Coexistent endometrial carcinoma may be present at hysterectomy in approximately </a:t>
            </a:r>
            <a:r>
              <a:rPr lang="en-US" dirty="0" smtClean="0"/>
              <a:t>37% </a:t>
            </a:r>
            <a:r>
              <a:rPr lang="en-US" dirty="0"/>
              <a:t>of patients with a preoperative diagnosis of complex atypical </a:t>
            </a:r>
            <a:r>
              <a:rPr lang="en-US" dirty="0" smtClean="0"/>
              <a:t>EH.</a:t>
            </a:r>
            <a:endParaRPr lang="fa-I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0000"/>
                </a:solidFill>
              </a:rPr>
              <a:t>Risk of progression to cancer </a:t>
            </a:r>
          </a:p>
        </p:txBody>
      </p:sp>
      <p:sp>
        <p:nvSpPr>
          <p:cNvPr id="3" name="Content Placeholder 2"/>
          <p:cNvSpPr>
            <a:spLocks noGrp="1"/>
          </p:cNvSpPr>
          <p:nvPr>
            <p:ph sz="quarter" idx="1"/>
          </p:nvPr>
        </p:nvSpPr>
        <p:spPr>
          <a:xfrm>
            <a:off x="357158" y="1643050"/>
            <a:ext cx="8367714" cy="5000660"/>
          </a:xfrm>
        </p:spPr>
        <p:txBody>
          <a:bodyPr>
            <a:normAutofit fontScale="70000" lnSpcReduction="20000"/>
          </a:bodyPr>
          <a:lstStyle/>
          <a:p>
            <a:pPr algn="l" rtl="0"/>
            <a:r>
              <a:rPr lang="en-US" dirty="0"/>
              <a:t>The risk of progression of atypical EH to endometrial carcinoma is </a:t>
            </a:r>
            <a:r>
              <a:rPr lang="en-US" dirty="0" smtClean="0"/>
              <a:t>15-28%, </a:t>
            </a:r>
            <a:r>
              <a:rPr lang="en-US" dirty="0"/>
              <a:t>based on studies with up to 20 years of follow-up; it is important to note that many of the participants in these studies received oral progestin </a:t>
            </a:r>
            <a:r>
              <a:rPr lang="en-US" dirty="0" smtClean="0"/>
              <a:t>therapy. </a:t>
            </a:r>
            <a:r>
              <a:rPr lang="en-US" dirty="0"/>
              <a:t>Representative studies include:</a:t>
            </a:r>
          </a:p>
          <a:p>
            <a:pPr algn="l" rtl="0"/>
            <a:r>
              <a:rPr lang="en-US" dirty="0" smtClean="0"/>
              <a:t>In </a:t>
            </a:r>
            <a:r>
              <a:rPr lang="en-US" dirty="0"/>
              <a:t>the largest study of long-term follow-up of patients with EH (n = 7835), among those with atypical EH (n = 76), rates of endometrial carcinoma were the following: at 4 years (8.2 </a:t>
            </a:r>
            <a:r>
              <a:rPr lang="en-US" dirty="0" smtClean="0"/>
              <a:t>%, </a:t>
            </a:r>
            <a:r>
              <a:rPr lang="en-US" dirty="0"/>
              <a:t>95% CI 1.3-14.6 percent), 9 years (12.4 </a:t>
            </a:r>
            <a:r>
              <a:rPr lang="en-US" dirty="0" smtClean="0"/>
              <a:t>%, </a:t>
            </a:r>
            <a:r>
              <a:rPr lang="en-US" dirty="0"/>
              <a:t>95% CI 3.0-20.8 </a:t>
            </a:r>
            <a:r>
              <a:rPr lang="en-US" dirty="0" smtClean="0"/>
              <a:t>%), </a:t>
            </a:r>
            <a:r>
              <a:rPr lang="en-US" dirty="0"/>
              <a:t>and 19 years (</a:t>
            </a:r>
            <a:r>
              <a:rPr lang="en-US" dirty="0" smtClean="0"/>
              <a:t>27.5%, </a:t>
            </a:r>
            <a:r>
              <a:rPr lang="en-US" dirty="0"/>
              <a:t>95% CI 8.6-42.5 </a:t>
            </a:r>
            <a:r>
              <a:rPr lang="en-US" dirty="0" smtClean="0"/>
              <a:t>%) </a:t>
            </a:r>
            <a:r>
              <a:rPr lang="en-US" dirty="0" smtClean="0"/>
              <a:t>. </a:t>
            </a:r>
            <a:r>
              <a:rPr lang="en-US" dirty="0"/>
              <a:t>Subjects were diagnosed with carcinoma an average of six years later (range </a:t>
            </a:r>
            <a:r>
              <a:rPr lang="en-US" dirty="0" smtClean="0"/>
              <a:t>1-24 </a:t>
            </a:r>
            <a:r>
              <a:rPr lang="en-US" dirty="0"/>
              <a:t>years). The majority of patients received progestin treatment (</a:t>
            </a:r>
            <a:r>
              <a:rPr lang="en-US" dirty="0" smtClean="0"/>
              <a:t>86-92 </a:t>
            </a:r>
            <a:r>
              <a:rPr lang="en-US" dirty="0" smtClean="0"/>
              <a:t>%) .</a:t>
            </a:r>
            <a:endParaRPr lang="en-US" dirty="0"/>
          </a:p>
          <a:p>
            <a:pPr algn="l" rtl="0"/>
            <a:r>
              <a:rPr lang="en-US" dirty="0" smtClean="0"/>
              <a:t>Another </a:t>
            </a:r>
            <a:r>
              <a:rPr lang="en-US" dirty="0"/>
              <a:t>observational study found that patients with atypical EH who received progestin therapy (n = 180) compared with untreated patients (n = 62) had lower rates of endometrial carcinoma (20.5 versus 101.4 per 1000 person-years) and hysterectomy (61.4 versus 297.3 per 1000 person-years</a:t>
            </a:r>
            <a:r>
              <a:rPr lang="en-US" dirty="0" smtClean="0"/>
              <a:t>).</a:t>
            </a:r>
            <a:endParaRPr lang="en-US" dirty="0"/>
          </a:p>
          <a:p>
            <a:pPr algn="l" rtl="0"/>
            <a:r>
              <a:rPr lang="en-US" dirty="0"/>
              <a:t>Rate of progression is largely dependent on continued exposure to unopposed estrogen. This may be through medications or endogenous sources (</a:t>
            </a:r>
            <a:r>
              <a:rPr lang="en-US" dirty="0" err="1"/>
              <a:t>eg</a:t>
            </a:r>
            <a:r>
              <a:rPr lang="en-US" dirty="0"/>
              <a:t>, obesity, chronic anovulation).</a:t>
            </a:r>
          </a:p>
          <a:p>
            <a:pPr algn="l" rtl="0"/>
            <a:endParaRPr lang="en-US" dirty="0"/>
          </a:p>
        </p:txBody>
      </p:sp>
    </p:spTree>
    <p:extLst>
      <p:ext uri="{BB962C8B-B14F-4D97-AF65-F5344CB8AC3E}">
        <p14:creationId xmlns="" xmlns:p14="http://schemas.microsoft.com/office/powerpoint/2010/main" val="42605849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dirty="0">
                <a:solidFill>
                  <a:srgbClr val="FF0000"/>
                </a:solidFill>
              </a:rPr>
              <a:t>Postmenopausal patients and patients who do not desire fertility</a:t>
            </a:r>
          </a:p>
        </p:txBody>
      </p:sp>
      <p:sp>
        <p:nvSpPr>
          <p:cNvPr id="3" name="Content Placeholder 2"/>
          <p:cNvSpPr>
            <a:spLocks noGrp="1"/>
          </p:cNvSpPr>
          <p:nvPr>
            <p:ph sz="quarter" idx="1"/>
          </p:nvPr>
        </p:nvSpPr>
        <p:spPr/>
        <p:txBody>
          <a:bodyPr>
            <a:normAutofit fontScale="85000" lnSpcReduction="20000"/>
          </a:bodyPr>
          <a:lstStyle/>
          <a:p>
            <a:pPr algn="l" rtl="0"/>
            <a:r>
              <a:rPr lang="en-US" dirty="0"/>
              <a:t>For most patients with atypical EH/EIN who are postmenopausal or who are premenopausal and have completed childbearing, we recommend hysterectomy rather than progestin therapy</a:t>
            </a:r>
            <a:r>
              <a:rPr lang="en-US" dirty="0" smtClean="0"/>
              <a:t>.</a:t>
            </a:r>
          </a:p>
          <a:p>
            <a:pPr algn="l" rtl="0"/>
            <a:r>
              <a:rPr lang="en-US" dirty="0" smtClean="0"/>
              <a:t> </a:t>
            </a:r>
            <a:r>
              <a:rPr lang="en-US" dirty="0"/>
              <a:t>Patients who are at a high risk of surgical complications due to medical comorbidities or surgical history should be evaluated and counseled regarding whether surgery or progestin therapy is the preferable option.</a:t>
            </a:r>
          </a:p>
          <a:p>
            <a:pPr algn="l" rtl="0"/>
            <a:r>
              <a:rPr lang="en-US" dirty="0"/>
              <a:t>Hysterectomy :</a:t>
            </a:r>
            <a:r>
              <a:rPr lang="en-US" dirty="0" smtClean="0"/>
              <a:t>Total </a:t>
            </a:r>
            <a:r>
              <a:rPr lang="en-US" dirty="0" err="1"/>
              <a:t>extrafascial</a:t>
            </a:r>
            <a:r>
              <a:rPr lang="en-US" dirty="0"/>
              <a:t> hysterectomy is the procedure of choice </a:t>
            </a:r>
            <a:r>
              <a:rPr lang="en-US" dirty="0" smtClean="0"/>
              <a:t>. </a:t>
            </a:r>
            <a:r>
              <a:rPr lang="en-US" dirty="0" err="1"/>
              <a:t>Supracervical</a:t>
            </a:r>
            <a:r>
              <a:rPr lang="en-US" dirty="0"/>
              <a:t> hysterectomy is not an appropriate procedure for these patients, since the potential for local extension of endometrial neoplasia into the cervix outweighs any possible benefits of this surgical approach. </a:t>
            </a:r>
            <a:endParaRPr lang="en-US" dirty="0" smtClean="0"/>
          </a:p>
          <a:p>
            <a:pPr algn="l" rtl="0"/>
            <a:endParaRPr lang="en-US" dirty="0"/>
          </a:p>
        </p:txBody>
      </p:sp>
    </p:spTree>
    <p:extLst>
      <p:ext uri="{BB962C8B-B14F-4D97-AF65-F5344CB8AC3E}">
        <p14:creationId xmlns="" xmlns:p14="http://schemas.microsoft.com/office/powerpoint/2010/main" val="10343678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dirty="0">
                <a:solidFill>
                  <a:srgbClr val="FF0000"/>
                </a:solidFill>
              </a:rPr>
              <a:t>Postmenopausal patients and patients who do not desire fertility</a:t>
            </a:r>
          </a:p>
        </p:txBody>
      </p:sp>
      <p:sp>
        <p:nvSpPr>
          <p:cNvPr id="3" name="Content Placeholder 2"/>
          <p:cNvSpPr>
            <a:spLocks noGrp="1"/>
          </p:cNvSpPr>
          <p:nvPr>
            <p:ph sz="quarter" idx="1"/>
          </p:nvPr>
        </p:nvSpPr>
        <p:spPr/>
        <p:txBody>
          <a:bodyPr>
            <a:normAutofit fontScale="92500" lnSpcReduction="20000"/>
          </a:bodyPr>
          <a:lstStyle/>
          <a:p>
            <a:pPr algn="l" rtl="0"/>
            <a:r>
              <a:rPr lang="en-US" dirty="0" smtClean="0"/>
              <a:t>During </a:t>
            </a:r>
            <a:r>
              <a:rPr lang="en-US" dirty="0"/>
              <a:t>hysterectomy, gross inspection and frozen section should be performed to evaluate for endometrial carcinoma.</a:t>
            </a:r>
          </a:p>
          <a:p>
            <a:pPr algn="l" rtl="0"/>
            <a:r>
              <a:rPr lang="en-US" dirty="0"/>
              <a:t>For patients undergoing hysterectomy as treatment for atypical EH, we suggest hysterectomy without bilateral oophorectomy rather than with bilateral oophorectomy. The choice depends upon the risk of premature menopause and potential risks of oophorectomy, even in postmenopausal patients, versus the risk of a second surgery if endometrial carcinoma is found postoperatively. Professional societies have not issued guidelines regarding oophorectomy in patients with atypical EH.</a:t>
            </a:r>
          </a:p>
          <a:p>
            <a:pPr algn="l" rtl="0"/>
            <a:endParaRPr lang="en-US" dirty="0"/>
          </a:p>
        </p:txBody>
      </p:sp>
    </p:spTree>
    <p:extLst>
      <p:ext uri="{BB962C8B-B14F-4D97-AF65-F5344CB8AC3E}">
        <p14:creationId xmlns="" xmlns:p14="http://schemas.microsoft.com/office/powerpoint/2010/main" val="10343678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dirty="0">
                <a:solidFill>
                  <a:srgbClr val="FF0000"/>
                </a:solidFill>
              </a:rPr>
              <a:t>Postmenopausal patients and patients who do not desire fertility</a:t>
            </a:r>
          </a:p>
        </p:txBody>
      </p:sp>
      <p:sp>
        <p:nvSpPr>
          <p:cNvPr id="3" name="Content Placeholder 2"/>
          <p:cNvSpPr>
            <a:spLocks noGrp="1"/>
          </p:cNvSpPr>
          <p:nvPr>
            <p:ph sz="quarter" idx="1"/>
          </p:nvPr>
        </p:nvSpPr>
        <p:spPr/>
        <p:txBody>
          <a:bodyPr>
            <a:normAutofit fontScale="85000" lnSpcReduction="20000"/>
          </a:bodyPr>
          <a:lstStyle/>
          <a:p>
            <a:pPr algn="l" rtl="0"/>
            <a:r>
              <a:rPr lang="en-US" dirty="0"/>
              <a:t>The disadvantages of performing oophorectomy in all patients at the time of hysterectomy for atypical EH is that this practice exposes patients to potential additional perioperative morbidity or negative long-term health effects. </a:t>
            </a:r>
            <a:endParaRPr lang="en-US" dirty="0" smtClean="0"/>
          </a:p>
          <a:p>
            <a:pPr algn="l" rtl="0"/>
            <a:r>
              <a:rPr lang="en-US" dirty="0" smtClean="0"/>
              <a:t>Increased </a:t>
            </a:r>
            <a:r>
              <a:rPr lang="en-US" dirty="0"/>
              <a:t>surgical risk is usually minimal with the addition of oophorectomy, but there are studies of adverse long-term health effects associated with elective </a:t>
            </a:r>
            <a:r>
              <a:rPr lang="en-US" dirty="0" err="1"/>
              <a:t>oophorectomy</a:t>
            </a:r>
            <a:r>
              <a:rPr lang="en-US" dirty="0" smtClean="0"/>
              <a:t>.</a:t>
            </a:r>
          </a:p>
          <a:p>
            <a:pPr algn="l" rtl="0"/>
            <a:r>
              <a:rPr lang="en-US" dirty="0" smtClean="0"/>
              <a:t> </a:t>
            </a:r>
            <a:r>
              <a:rPr lang="en-US" dirty="0"/>
              <a:t>Premenopausal patients who undergo oophorectomy will have adverse effects of premature or early menopause, but other long-term adverse effects (</a:t>
            </a:r>
            <a:r>
              <a:rPr lang="en-US" dirty="0" err="1"/>
              <a:t>eg</a:t>
            </a:r>
            <a:r>
              <a:rPr lang="en-US" dirty="0"/>
              <a:t>, increased risk of cardiovascular disease, cognitive decline) have also been reported in postmenopausal patients</a:t>
            </a:r>
            <a:r>
              <a:rPr lang="en-US" dirty="0" smtClean="0"/>
              <a:t>.</a:t>
            </a:r>
            <a:endParaRPr lang="en-US" dirty="0"/>
          </a:p>
          <a:p>
            <a:pPr algn="l" rtl="0"/>
            <a:endParaRPr lang="en-US" dirty="0"/>
          </a:p>
          <a:p>
            <a:pPr algn="l" rtl="0"/>
            <a:endParaRPr lang="en-US" dirty="0"/>
          </a:p>
        </p:txBody>
      </p:sp>
    </p:spTree>
    <p:extLst>
      <p:ext uri="{BB962C8B-B14F-4D97-AF65-F5344CB8AC3E}">
        <p14:creationId xmlns="" xmlns:p14="http://schemas.microsoft.com/office/powerpoint/2010/main" val="20283288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dirty="0">
                <a:solidFill>
                  <a:srgbClr val="FF0000"/>
                </a:solidFill>
              </a:rPr>
              <a:t>Postmenopausal patients and patients who do not desire fertility</a:t>
            </a:r>
          </a:p>
        </p:txBody>
      </p:sp>
      <p:sp>
        <p:nvSpPr>
          <p:cNvPr id="3" name="Content Placeholder 2"/>
          <p:cNvSpPr>
            <a:spLocks noGrp="1"/>
          </p:cNvSpPr>
          <p:nvPr>
            <p:ph sz="quarter" idx="1"/>
          </p:nvPr>
        </p:nvSpPr>
        <p:spPr/>
        <p:txBody>
          <a:bodyPr>
            <a:normAutofit fontScale="92500" lnSpcReduction="20000"/>
          </a:bodyPr>
          <a:lstStyle/>
          <a:p>
            <a:pPr algn="l" rtl="0"/>
            <a:r>
              <a:rPr lang="en-US" dirty="0" smtClean="0"/>
              <a:t>On </a:t>
            </a:r>
            <a:r>
              <a:rPr lang="en-US" dirty="0"/>
              <a:t>the other hand, despite preoperative endometrial sampling and intraoperative evaluation, some patients with atypical EH will have endometrial carcinoma detected only on final pathology evaluation</a:t>
            </a:r>
            <a:r>
              <a:rPr lang="en-US" dirty="0" smtClean="0"/>
              <a:t>.</a:t>
            </a:r>
          </a:p>
          <a:p>
            <a:pPr algn="l" rtl="0"/>
            <a:r>
              <a:rPr lang="en-US" dirty="0" smtClean="0"/>
              <a:t> </a:t>
            </a:r>
            <a:r>
              <a:rPr lang="en-US" dirty="0"/>
              <a:t>All measures should be taken to detect endometrial carcinoma before or during hysterectomy (</a:t>
            </a:r>
            <a:r>
              <a:rPr lang="en-US" dirty="0" err="1"/>
              <a:t>ie</a:t>
            </a:r>
            <a:r>
              <a:rPr lang="en-US" dirty="0"/>
              <a:t>, dilation and curettage, intraoperative gross examination, and frozen section). </a:t>
            </a:r>
            <a:endParaRPr lang="en-US" dirty="0" smtClean="0"/>
          </a:p>
          <a:p>
            <a:pPr algn="l" rtl="0"/>
            <a:r>
              <a:rPr lang="en-US" dirty="0" smtClean="0"/>
              <a:t>However</a:t>
            </a:r>
            <a:r>
              <a:rPr lang="en-US" dirty="0"/>
              <a:t>, these measures may fail to detect malignancy. Reports of the sensitivity of frozen section to detect endometrial carcinoma mostly range from 73 to 88 </a:t>
            </a:r>
            <a:r>
              <a:rPr lang="en-US" dirty="0" smtClean="0"/>
              <a:t>%, </a:t>
            </a:r>
            <a:r>
              <a:rPr lang="en-US" dirty="0"/>
              <a:t>although one study reported a sensitivity of </a:t>
            </a:r>
            <a:r>
              <a:rPr lang="en-US" dirty="0" smtClean="0"/>
              <a:t>27%.</a:t>
            </a:r>
            <a:endParaRPr lang="en-US" dirty="0"/>
          </a:p>
          <a:p>
            <a:pPr algn="l" rtl="0"/>
            <a:endParaRPr lang="en-US" dirty="0"/>
          </a:p>
          <a:p>
            <a:pPr algn="l" rtl="0"/>
            <a:endParaRPr lang="en-US" dirty="0"/>
          </a:p>
        </p:txBody>
      </p:sp>
    </p:spTree>
    <p:extLst>
      <p:ext uri="{BB962C8B-B14F-4D97-AF65-F5344CB8AC3E}">
        <p14:creationId xmlns="" xmlns:p14="http://schemas.microsoft.com/office/powerpoint/2010/main" val="20283288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dirty="0">
                <a:solidFill>
                  <a:srgbClr val="FF0000"/>
                </a:solidFill>
              </a:rPr>
              <a:t>Postmenopausal patients and patients who do not desire fertility</a:t>
            </a:r>
          </a:p>
        </p:txBody>
      </p:sp>
      <p:sp>
        <p:nvSpPr>
          <p:cNvPr id="3" name="Content Placeholder 2"/>
          <p:cNvSpPr>
            <a:spLocks noGrp="1"/>
          </p:cNvSpPr>
          <p:nvPr>
            <p:ph sz="quarter" idx="1"/>
          </p:nvPr>
        </p:nvSpPr>
        <p:spPr/>
        <p:txBody>
          <a:bodyPr>
            <a:normAutofit fontScale="85000" lnSpcReduction="10000"/>
          </a:bodyPr>
          <a:lstStyle/>
          <a:p>
            <a:pPr algn="l" rtl="0"/>
            <a:r>
              <a:rPr lang="en-US" dirty="0"/>
              <a:t>Even in cases of endometrial carcinoma, the ovaries have metastatic disease in only 5 </a:t>
            </a:r>
            <a:r>
              <a:rPr lang="en-US" dirty="0" smtClean="0"/>
              <a:t>% </a:t>
            </a:r>
            <a:r>
              <a:rPr lang="en-US" dirty="0"/>
              <a:t>of </a:t>
            </a:r>
            <a:r>
              <a:rPr lang="en-US" dirty="0" smtClean="0"/>
              <a:t>cases. </a:t>
            </a:r>
            <a:r>
              <a:rPr lang="en-US" dirty="0"/>
              <a:t>Also, patients with concurrent atypical EH and endometrial carcinoma are likely to have low-risk disease, and the likelihood of an impact on survival with retaining the ovaries in a patient with stage I, grade 1 endometrial carcinoma is </a:t>
            </a:r>
            <a:r>
              <a:rPr lang="en-US" dirty="0" smtClean="0"/>
              <a:t>low. </a:t>
            </a:r>
            <a:endParaRPr lang="en-US" dirty="0" smtClean="0"/>
          </a:p>
          <a:p>
            <a:pPr algn="l" rtl="0"/>
            <a:r>
              <a:rPr lang="en-US" dirty="0" smtClean="0"/>
              <a:t>However</a:t>
            </a:r>
            <a:r>
              <a:rPr lang="en-US" dirty="0"/>
              <a:t>, it is not unreasonable to perform </a:t>
            </a:r>
            <a:r>
              <a:rPr lang="en-US" dirty="0" smtClean="0"/>
              <a:t>BSO </a:t>
            </a:r>
            <a:r>
              <a:rPr lang="en-US" dirty="0"/>
              <a:t>because of the high risk of concomitant endometrial carcinoma and because BSO is a standard part of </a:t>
            </a:r>
            <a:r>
              <a:rPr lang="en-US" dirty="0" smtClean="0"/>
              <a:t>staging. </a:t>
            </a:r>
            <a:endParaRPr lang="en-US" dirty="0" smtClean="0"/>
          </a:p>
          <a:p>
            <a:pPr algn="l" rtl="0"/>
            <a:r>
              <a:rPr lang="en-US" dirty="0" smtClean="0"/>
              <a:t>Alternatively</a:t>
            </a:r>
            <a:r>
              <a:rPr lang="en-US" dirty="0"/>
              <a:t>, if endometrial carcinoma is found postoperatively, subsequent laparoscopic BSO is an acceptable option for most patients.</a:t>
            </a:r>
          </a:p>
          <a:p>
            <a:pPr algn="l" rtl="0">
              <a:buNone/>
            </a:pPr>
            <a:endParaRPr lang="en-US" dirty="0"/>
          </a:p>
        </p:txBody>
      </p:sp>
    </p:spTree>
    <p:extLst>
      <p:ext uri="{BB962C8B-B14F-4D97-AF65-F5344CB8AC3E}">
        <p14:creationId xmlns="" xmlns:p14="http://schemas.microsoft.com/office/powerpoint/2010/main" val="8946675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dirty="0">
                <a:solidFill>
                  <a:srgbClr val="FF0000"/>
                </a:solidFill>
              </a:rPr>
              <a:t>Postmenopausal patients and patients who do not desire fertility</a:t>
            </a:r>
          </a:p>
        </p:txBody>
      </p:sp>
      <p:sp>
        <p:nvSpPr>
          <p:cNvPr id="3" name="Content Placeholder 2"/>
          <p:cNvSpPr>
            <a:spLocks noGrp="1"/>
          </p:cNvSpPr>
          <p:nvPr>
            <p:ph sz="quarter" idx="1"/>
          </p:nvPr>
        </p:nvSpPr>
        <p:spPr/>
        <p:txBody>
          <a:bodyPr>
            <a:normAutofit fontScale="92500" lnSpcReduction="10000"/>
          </a:bodyPr>
          <a:lstStyle/>
          <a:p>
            <a:pPr algn="l" rtl="0"/>
            <a:r>
              <a:rPr lang="en-US" dirty="0" smtClean="0"/>
              <a:t>Some </a:t>
            </a:r>
            <a:r>
              <a:rPr lang="en-US" dirty="0"/>
              <a:t>patients may choose to avoid oophorectomy, but to undergo bilateral salpingectomy alone for possible prevention of ovarian, fallopian tube, or peritoneal cancer</a:t>
            </a:r>
            <a:r>
              <a:rPr lang="en-US" dirty="0" smtClean="0"/>
              <a:t>.</a:t>
            </a:r>
            <a:endParaRPr lang="en-US" dirty="0"/>
          </a:p>
          <a:p>
            <a:pPr algn="l" rtl="0"/>
            <a:r>
              <a:rPr lang="en-US" dirty="0"/>
              <a:t>For patients who do undergo oophorectomy, menopausal symptoms may be treated with postmenopausal hormone therapy, if there are no contraindications. </a:t>
            </a:r>
            <a:endParaRPr lang="en-US" dirty="0" smtClean="0"/>
          </a:p>
          <a:p>
            <a:pPr algn="l" rtl="0"/>
            <a:r>
              <a:rPr lang="en-US" dirty="0" smtClean="0"/>
              <a:t>This </a:t>
            </a:r>
            <a:r>
              <a:rPr lang="en-US" dirty="0"/>
              <a:t>is based on the safety of postmenopausal hormone therapy in patients with early-stage endometrial carcinoma.</a:t>
            </a:r>
          </a:p>
          <a:p>
            <a:pPr algn="l" rtl="0"/>
            <a:endParaRPr lang="en-US" dirty="0"/>
          </a:p>
        </p:txBody>
      </p:sp>
    </p:spTree>
    <p:extLst>
      <p:ext uri="{BB962C8B-B14F-4D97-AF65-F5344CB8AC3E}">
        <p14:creationId xmlns="" xmlns:p14="http://schemas.microsoft.com/office/powerpoint/2010/main" val="8946675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Outcome and follow-up</a:t>
            </a:r>
          </a:p>
        </p:txBody>
      </p:sp>
      <p:sp>
        <p:nvSpPr>
          <p:cNvPr id="3" name="Content Placeholder 2"/>
          <p:cNvSpPr>
            <a:spLocks noGrp="1"/>
          </p:cNvSpPr>
          <p:nvPr>
            <p:ph sz="quarter" idx="1"/>
          </p:nvPr>
        </p:nvSpPr>
        <p:spPr>
          <a:xfrm>
            <a:off x="214282" y="1600200"/>
            <a:ext cx="8786874" cy="5043510"/>
          </a:xfrm>
        </p:spPr>
        <p:txBody>
          <a:bodyPr>
            <a:noAutofit/>
          </a:bodyPr>
          <a:lstStyle/>
          <a:p>
            <a:pPr algn="l" rtl="0"/>
            <a:r>
              <a:rPr lang="en-US" sz="2400" dirty="0"/>
              <a:t>Hysterectomy is curative for patients with EH. In a longitudinal study of patients with hyperplasia, the only related deaths were in patients with endometrial cancer at the time of </a:t>
            </a:r>
            <a:r>
              <a:rPr lang="en-US" sz="2400" dirty="0" smtClean="0"/>
              <a:t>surgery. </a:t>
            </a:r>
            <a:endParaRPr lang="en-US" sz="2400" dirty="0" smtClean="0"/>
          </a:p>
          <a:p>
            <a:pPr algn="l" rtl="0"/>
            <a:r>
              <a:rPr lang="en-US" sz="2400" dirty="0" smtClean="0"/>
              <a:t>Patients </a:t>
            </a:r>
            <a:r>
              <a:rPr lang="en-US" sz="2400" dirty="0"/>
              <a:t>with endometrial carcinoma detected at surgery should undergo full staging and be treated as appropriate</a:t>
            </a:r>
            <a:r>
              <a:rPr lang="en-US" sz="2400" dirty="0" smtClean="0"/>
              <a:t>.</a:t>
            </a:r>
            <a:endParaRPr lang="en-US" sz="2400" dirty="0"/>
          </a:p>
          <a:p>
            <a:pPr algn="l" rtl="0"/>
            <a:r>
              <a:rPr lang="en-US" sz="2400" dirty="0"/>
              <a:t>Following total hysterectomy, if there is no endometrial carcinoma in the specimen, no further surveillance related to EH is necessary.</a:t>
            </a:r>
          </a:p>
          <a:p>
            <a:pPr algn="l" rtl="0"/>
            <a:r>
              <a:rPr lang="en-US" sz="2400" dirty="0"/>
              <a:t>Following total hysterectomy, vaginal cytology is not required for most patients, regardless of whether there is EH or endometrial carcinoma in the surgical specimen. </a:t>
            </a:r>
            <a:endParaRPr lang="en-US" sz="2400" dirty="0" smtClean="0"/>
          </a:p>
          <a:p>
            <a:pPr algn="l" rtl="0"/>
            <a:r>
              <a:rPr lang="en-US" sz="2400" dirty="0" smtClean="0"/>
              <a:t>Vaginal </a:t>
            </a:r>
            <a:r>
              <a:rPr lang="en-US" sz="2400" dirty="0"/>
              <a:t>cancer is rare. Cytology of the vaginal cuff should be performed only if there is an indication based on the patient's history of </a:t>
            </a:r>
            <a:r>
              <a:rPr lang="en-US" sz="2400" dirty="0" smtClean="0"/>
              <a:t>CIN or </a:t>
            </a:r>
            <a:r>
              <a:rPr lang="en-US" sz="2400" dirty="0"/>
              <a:t>other conditions, not on the history of EH.</a:t>
            </a:r>
          </a:p>
        </p:txBody>
      </p:sp>
    </p:spTree>
    <p:extLst>
      <p:ext uri="{BB962C8B-B14F-4D97-AF65-F5344CB8AC3E}">
        <p14:creationId xmlns="" xmlns:p14="http://schemas.microsoft.com/office/powerpoint/2010/main" val="204511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Simple endometrial hyperplasia</a:t>
            </a:r>
            <a:endParaRPr lang="fa-IR" sz="3600" dirty="0">
              <a:solidFill>
                <a:srgbClr val="FF0000"/>
              </a:solidFill>
            </a:endParaRPr>
          </a:p>
        </p:txBody>
      </p:sp>
      <p:pic>
        <p:nvPicPr>
          <p:cNvPr id="3074" name="Picture 2" descr="C:\Users\alzahra\Downloads\Simplehyperplasia.jpg"/>
          <p:cNvPicPr>
            <a:picLocks noGrp="1" noChangeAspect="1" noChangeArrowheads="1"/>
          </p:cNvPicPr>
          <p:nvPr>
            <p:ph sz="quarter" idx="1"/>
          </p:nvPr>
        </p:nvPicPr>
        <p:blipFill>
          <a:blip r:embed="rId2" cstate="print"/>
          <a:srcRect/>
          <a:stretch>
            <a:fillRect/>
          </a:stretch>
        </p:blipFill>
        <p:spPr bwMode="auto">
          <a:xfrm>
            <a:off x="785786" y="1571612"/>
            <a:ext cx="7500990" cy="3857652"/>
          </a:xfrm>
          <a:prstGeom prst="rect">
            <a:avLst/>
          </a:prstGeom>
          <a:noFill/>
        </p:spPr>
      </p:pic>
      <p:sp>
        <p:nvSpPr>
          <p:cNvPr id="5" name="Rectangle 4"/>
          <p:cNvSpPr/>
          <p:nvPr/>
        </p:nvSpPr>
        <p:spPr>
          <a:xfrm>
            <a:off x="928662" y="5572140"/>
            <a:ext cx="7143800" cy="923330"/>
          </a:xfrm>
          <a:prstGeom prst="rect">
            <a:avLst/>
          </a:prstGeom>
        </p:spPr>
        <p:txBody>
          <a:bodyPr wrap="square">
            <a:spAutoFit/>
          </a:bodyPr>
          <a:lstStyle/>
          <a:p>
            <a:pPr algn="l"/>
            <a:r>
              <a:rPr lang="en-US" dirty="0"/>
              <a:t>The endometrial glands in this lesion are irregularly distributed but widely separated by </a:t>
            </a:r>
            <a:r>
              <a:rPr lang="en-US" dirty="0" err="1"/>
              <a:t>stroma</a:t>
            </a:r>
            <a:r>
              <a:rPr lang="en-US" dirty="0"/>
              <a:t>, which is also </a:t>
            </a:r>
            <a:r>
              <a:rPr lang="en-US" dirty="0" err="1"/>
              <a:t>hyperplastic</a:t>
            </a:r>
            <a:r>
              <a:rPr lang="en-US" dirty="0"/>
              <a:t>. The glands are mostly round or tubular, with only a few angularities </a:t>
            </a:r>
            <a:r>
              <a:rPr lang="en-US" dirty="0" smtClean="0"/>
              <a:t>encountered.</a:t>
            </a:r>
            <a:endParaRPr lang="fa-I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FF0000"/>
                </a:solidFill>
              </a:rPr>
              <a:t>Patients who wish to preserve fertility, decline hysterectomy, or are at high surgical risk</a:t>
            </a:r>
            <a:r>
              <a:rPr lang="en-US" dirty="0"/>
              <a:t> </a:t>
            </a:r>
          </a:p>
        </p:txBody>
      </p:sp>
      <p:sp>
        <p:nvSpPr>
          <p:cNvPr id="3" name="Content Placeholder 2"/>
          <p:cNvSpPr>
            <a:spLocks noGrp="1"/>
          </p:cNvSpPr>
          <p:nvPr>
            <p:ph sz="quarter" idx="1"/>
          </p:nvPr>
        </p:nvSpPr>
        <p:spPr/>
        <p:txBody>
          <a:bodyPr>
            <a:normAutofit fontScale="92500"/>
          </a:bodyPr>
          <a:lstStyle/>
          <a:p>
            <a:pPr algn="l" rtl="0"/>
            <a:r>
              <a:rPr lang="en-US" dirty="0"/>
              <a:t>For patients with atypical EH who are premenopausal and wish to preserve fertility or are of any menopausal status and decline hysterectomy and/or are at high risk of surgical complications, it is reasonable to treat with a progestin rather than </a:t>
            </a:r>
            <a:r>
              <a:rPr lang="en-US" dirty="0" err="1" smtClean="0"/>
              <a:t>hysterectomy.These</a:t>
            </a:r>
            <a:r>
              <a:rPr lang="en-US" dirty="0" smtClean="0"/>
              <a:t> </a:t>
            </a:r>
            <a:r>
              <a:rPr lang="en-US" dirty="0"/>
              <a:t>patients must be able to comply with medical therapy and follow-up endometrial sampling.</a:t>
            </a:r>
          </a:p>
          <a:p>
            <a:pPr algn="l" rtl="0"/>
            <a:r>
              <a:rPr lang="en-US" dirty="0" smtClean="0"/>
              <a:t>Progestin </a:t>
            </a:r>
            <a:r>
              <a:rPr lang="en-US" dirty="0"/>
              <a:t>therapy is an effective treatment for atypical EH </a:t>
            </a:r>
            <a:r>
              <a:rPr lang="en-US" dirty="0" smtClean="0"/>
              <a:t>.When </a:t>
            </a:r>
            <a:r>
              <a:rPr lang="en-US" dirty="0"/>
              <a:t>a progestin is chosen for this indication, we suggest </a:t>
            </a:r>
            <a:r>
              <a:rPr lang="en-US" dirty="0" smtClean="0"/>
              <a:t>(</a:t>
            </a:r>
            <a:r>
              <a:rPr lang="en-US" dirty="0" err="1"/>
              <a:t>Mirena</a:t>
            </a:r>
            <a:r>
              <a:rPr lang="en-US" dirty="0"/>
              <a:t>; LNG 52) for first-line therapy.</a:t>
            </a:r>
          </a:p>
          <a:p>
            <a:pPr algn="l" rtl="0"/>
            <a:endParaRPr lang="en-US" dirty="0"/>
          </a:p>
        </p:txBody>
      </p:sp>
    </p:spTree>
    <p:extLst>
      <p:ext uri="{BB962C8B-B14F-4D97-AF65-F5344CB8AC3E}">
        <p14:creationId xmlns="" xmlns:p14="http://schemas.microsoft.com/office/powerpoint/2010/main" val="42908476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Progestin IUDs</a:t>
            </a:r>
          </a:p>
        </p:txBody>
      </p:sp>
      <p:sp>
        <p:nvSpPr>
          <p:cNvPr id="3" name="Content Placeholder 2"/>
          <p:cNvSpPr>
            <a:spLocks noGrp="1"/>
          </p:cNvSpPr>
          <p:nvPr>
            <p:ph sz="quarter" idx="1"/>
          </p:nvPr>
        </p:nvSpPr>
        <p:spPr/>
        <p:txBody>
          <a:bodyPr>
            <a:normAutofit fontScale="92500" lnSpcReduction="20000"/>
          </a:bodyPr>
          <a:lstStyle/>
          <a:p>
            <a:pPr algn="l" rtl="0"/>
            <a:r>
              <a:rPr lang="en-US" dirty="0"/>
              <a:t>The LNG-releasing IUD (</a:t>
            </a:r>
            <a:r>
              <a:rPr lang="en-US" dirty="0" err="1"/>
              <a:t>Mirena</a:t>
            </a:r>
            <a:r>
              <a:rPr lang="en-US" dirty="0"/>
              <a:t>; LNG 52) appears to be the most effective progestin treatment; it is also convenient, well tolerated, and, unlike some oral </a:t>
            </a:r>
            <a:r>
              <a:rPr lang="en-US" dirty="0" err="1"/>
              <a:t>progestins</a:t>
            </a:r>
            <a:r>
              <a:rPr lang="en-US" dirty="0"/>
              <a:t>, provides contraception.</a:t>
            </a:r>
          </a:p>
          <a:p>
            <a:pPr algn="l" rtl="0"/>
            <a:r>
              <a:rPr lang="en-US" dirty="0"/>
              <a:t>Studies of patients with atypical EH have consistently demonstrated that the LNG 52 compared with oral </a:t>
            </a:r>
            <a:r>
              <a:rPr lang="en-US" dirty="0" err="1"/>
              <a:t>progestins</a:t>
            </a:r>
            <a:r>
              <a:rPr lang="en-US" dirty="0"/>
              <a:t> is associated with higher regression rates (90 versus 69 </a:t>
            </a:r>
            <a:r>
              <a:rPr lang="en-US" dirty="0" smtClean="0"/>
              <a:t>%) </a:t>
            </a:r>
            <a:r>
              <a:rPr lang="en-US" dirty="0"/>
              <a:t>and lower relapse rates (27 versus 50 </a:t>
            </a:r>
            <a:r>
              <a:rPr lang="en-US" dirty="0" smtClean="0"/>
              <a:t>%). </a:t>
            </a:r>
            <a:r>
              <a:rPr lang="en-US" dirty="0"/>
              <a:t>In addition, patients with higher body mass index (BMI) may derive a greater relative benefit from the LNG 52 than those with lower </a:t>
            </a:r>
            <a:r>
              <a:rPr lang="en-US" dirty="0" smtClean="0"/>
              <a:t>BMIs; </a:t>
            </a:r>
            <a:r>
              <a:rPr lang="en-US" dirty="0"/>
              <a:t>however, further study is needed to support this finding.</a:t>
            </a:r>
          </a:p>
          <a:p>
            <a:pPr algn="l" rtl="0"/>
            <a:endParaRPr lang="en-US" dirty="0"/>
          </a:p>
        </p:txBody>
      </p:sp>
    </p:spTree>
    <p:extLst>
      <p:ext uri="{BB962C8B-B14F-4D97-AF65-F5344CB8AC3E}">
        <p14:creationId xmlns="" xmlns:p14="http://schemas.microsoft.com/office/powerpoint/2010/main" val="37693207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Oral </a:t>
            </a:r>
            <a:r>
              <a:rPr lang="en-US" sz="3600" b="1" dirty="0" err="1">
                <a:solidFill>
                  <a:srgbClr val="FF0000"/>
                </a:solidFill>
              </a:rPr>
              <a:t>progestins</a:t>
            </a:r>
            <a:endParaRPr lang="en-US" sz="3600" b="1" dirty="0">
              <a:solidFill>
                <a:srgbClr val="FF0000"/>
              </a:solidFill>
            </a:endParaRPr>
          </a:p>
        </p:txBody>
      </p:sp>
      <p:sp>
        <p:nvSpPr>
          <p:cNvPr id="3" name="Content Placeholder 2"/>
          <p:cNvSpPr>
            <a:spLocks noGrp="1"/>
          </p:cNvSpPr>
          <p:nvPr>
            <p:ph sz="quarter" idx="1"/>
          </p:nvPr>
        </p:nvSpPr>
        <p:spPr>
          <a:xfrm>
            <a:off x="612648" y="1600200"/>
            <a:ext cx="8153400" cy="4853136"/>
          </a:xfrm>
        </p:spPr>
        <p:txBody>
          <a:bodyPr>
            <a:normAutofit fontScale="85000" lnSpcReduction="20000"/>
          </a:bodyPr>
          <a:lstStyle/>
          <a:p>
            <a:pPr algn="l" rtl="0"/>
            <a:r>
              <a:rPr lang="en-US" dirty="0" err="1"/>
              <a:t>Megestrol</a:t>
            </a:r>
            <a:r>
              <a:rPr lang="en-US" dirty="0"/>
              <a:t> acetate is the preferred oral progesterone for management of atypical EH because it is more potent than other </a:t>
            </a:r>
            <a:r>
              <a:rPr lang="en-US" dirty="0" err="1"/>
              <a:t>progestins</a:t>
            </a:r>
            <a:r>
              <a:rPr lang="en-US" dirty="0"/>
              <a:t>, such as medroxyprogesterone </a:t>
            </a:r>
            <a:r>
              <a:rPr lang="en-US" dirty="0" smtClean="0"/>
              <a:t>acetate. </a:t>
            </a:r>
            <a:r>
              <a:rPr lang="en-US" dirty="0"/>
              <a:t>Daily dosing between 20 and 160 mg has been described; however, no standard dose is routinely prescribed. As </a:t>
            </a:r>
            <a:r>
              <a:rPr lang="en-US" dirty="0" err="1"/>
              <a:t>megestrol</a:t>
            </a:r>
            <a:r>
              <a:rPr lang="en-US" dirty="0"/>
              <a:t> acetate is an appetite stimulant and associated with weight gain, particularly at higher doses, we dose based on shared decision making and tolerance of side effects.</a:t>
            </a:r>
          </a:p>
          <a:p>
            <a:pPr algn="l" rtl="0"/>
            <a:r>
              <a:rPr lang="en-US" dirty="0"/>
              <a:t>Other oral progestin treatment options are similar to those for complex EH without </a:t>
            </a:r>
            <a:r>
              <a:rPr lang="en-US" dirty="0" err="1"/>
              <a:t>atypia</a:t>
            </a:r>
            <a:r>
              <a:rPr lang="en-US" dirty="0"/>
              <a:t> </a:t>
            </a:r>
            <a:r>
              <a:rPr lang="en-US" dirty="0" smtClean="0"/>
              <a:t>.</a:t>
            </a:r>
            <a:endParaRPr lang="en-US" dirty="0"/>
          </a:p>
          <a:p>
            <a:pPr algn="l" rtl="0"/>
            <a:r>
              <a:rPr lang="en-US" dirty="0"/>
              <a:t>Hormone receptor status does not appear to affect the response or relapse rates in patients with atypical EH treated with progesterone </a:t>
            </a:r>
            <a:r>
              <a:rPr lang="en-US" dirty="0" smtClean="0"/>
              <a:t>.</a:t>
            </a:r>
            <a:endParaRPr lang="en-US" dirty="0"/>
          </a:p>
          <a:p>
            <a:pPr algn="l" rtl="0"/>
            <a:endParaRPr lang="en-US" dirty="0"/>
          </a:p>
        </p:txBody>
      </p:sp>
    </p:spTree>
    <p:extLst>
      <p:ext uri="{BB962C8B-B14F-4D97-AF65-F5344CB8AC3E}">
        <p14:creationId xmlns="" xmlns:p14="http://schemas.microsoft.com/office/powerpoint/2010/main" val="29911313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Follow-up</a:t>
            </a:r>
          </a:p>
        </p:txBody>
      </p:sp>
      <p:sp>
        <p:nvSpPr>
          <p:cNvPr id="3" name="Content Placeholder 2"/>
          <p:cNvSpPr>
            <a:spLocks noGrp="1"/>
          </p:cNvSpPr>
          <p:nvPr>
            <p:ph sz="quarter" idx="1"/>
          </p:nvPr>
        </p:nvSpPr>
        <p:spPr>
          <a:xfrm>
            <a:off x="612648" y="1600200"/>
            <a:ext cx="8153400" cy="4900634"/>
          </a:xfrm>
        </p:spPr>
        <p:txBody>
          <a:bodyPr>
            <a:normAutofit fontScale="85000" lnSpcReduction="10000"/>
          </a:bodyPr>
          <a:lstStyle/>
          <a:p>
            <a:pPr algn="l" rtl="0"/>
            <a:r>
              <a:rPr lang="en-US" dirty="0"/>
              <a:t>Median time for regression of atypical EH to normal endometrium on progestin therapy appears to be </a:t>
            </a:r>
            <a:r>
              <a:rPr lang="en-US" dirty="0" smtClean="0"/>
              <a:t>6-9 months. </a:t>
            </a:r>
            <a:r>
              <a:rPr lang="en-US" dirty="0"/>
              <a:t>Follow-up during progestin therapy for atypical EH includes :</a:t>
            </a:r>
          </a:p>
          <a:p>
            <a:pPr algn="l" rtl="0"/>
            <a:r>
              <a:rPr lang="en-US" b="1" i="1" u="sng" dirty="0">
                <a:solidFill>
                  <a:srgbClr val="7030A0"/>
                </a:solidFill>
              </a:rPr>
              <a:t>For premenopausal patients:</a:t>
            </a:r>
          </a:p>
          <a:p>
            <a:pPr algn="l" rtl="0"/>
            <a:r>
              <a:rPr lang="en-US" dirty="0" smtClean="0"/>
              <a:t>Endometrial </a:t>
            </a:r>
            <a:r>
              <a:rPr lang="en-US" dirty="0"/>
              <a:t>sampling is repeated </a:t>
            </a:r>
            <a:r>
              <a:rPr lang="en-US" dirty="0" smtClean="0"/>
              <a:t>every 3-6 </a:t>
            </a:r>
            <a:r>
              <a:rPr lang="en-US" dirty="0"/>
              <a:t>months for up to one year.</a:t>
            </a:r>
          </a:p>
          <a:p>
            <a:pPr algn="l" rtl="0"/>
            <a:r>
              <a:rPr lang="en-US" dirty="0" smtClean="0"/>
              <a:t>If </a:t>
            </a:r>
            <a:r>
              <a:rPr lang="en-US" dirty="0"/>
              <a:t>regression to normal endometrium occurs within 12 months, it is reasonable to repeat one to two biopsies after regression to confirm the absence of EH or concomitant carcinoma </a:t>
            </a:r>
            <a:r>
              <a:rPr lang="en-US" dirty="0" smtClean="0"/>
              <a:t>. </a:t>
            </a:r>
            <a:r>
              <a:rPr lang="en-US" dirty="0"/>
              <a:t>If normal menses resume, no further biopsies may be needed. However, patients who have subsequent abnormal bleeding need repeat sampling.</a:t>
            </a:r>
          </a:p>
          <a:p>
            <a:pPr algn="l" rtl="0">
              <a:buNone/>
            </a:pPr>
            <a:endParaRPr lang="en-US" dirty="0"/>
          </a:p>
        </p:txBody>
      </p:sp>
    </p:spTree>
    <p:extLst>
      <p:ext uri="{BB962C8B-B14F-4D97-AF65-F5344CB8AC3E}">
        <p14:creationId xmlns="" xmlns:p14="http://schemas.microsoft.com/office/powerpoint/2010/main" val="28243115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Follow-up</a:t>
            </a:r>
          </a:p>
        </p:txBody>
      </p:sp>
      <p:sp>
        <p:nvSpPr>
          <p:cNvPr id="3" name="Content Placeholder 2"/>
          <p:cNvSpPr>
            <a:spLocks noGrp="1"/>
          </p:cNvSpPr>
          <p:nvPr>
            <p:ph sz="quarter" idx="1"/>
          </p:nvPr>
        </p:nvSpPr>
        <p:spPr>
          <a:xfrm>
            <a:off x="612648" y="1600200"/>
            <a:ext cx="8153400" cy="4900634"/>
          </a:xfrm>
        </p:spPr>
        <p:txBody>
          <a:bodyPr>
            <a:normAutofit fontScale="92500" lnSpcReduction="20000"/>
          </a:bodyPr>
          <a:lstStyle/>
          <a:p>
            <a:pPr algn="l" rtl="0"/>
            <a:r>
              <a:rPr lang="en-US" dirty="0" smtClean="0"/>
              <a:t>If </a:t>
            </a:r>
            <a:r>
              <a:rPr lang="en-US" dirty="0"/>
              <a:t>the patient has </a:t>
            </a:r>
            <a:r>
              <a:rPr lang="en-US" dirty="0" err="1"/>
              <a:t>nonatypical</a:t>
            </a:r>
            <a:r>
              <a:rPr lang="en-US" dirty="0"/>
              <a:t> EH at </a:t>
            </a:r>
            <a:r>
              <a:rPr lang="en-US" dirty="0" smtClean="0"/>
              <a:t>6-12 </a:t>
            </a:r>
            <a:r>
              <a:rPr lang="en-US" dirty="0"/>
              <a:t>months, progestin therapy should be continued. Endometrial sampling is repeated at three to six months.</a:t>
            </a:r>
          </a:p>
          <a:p>
            <a:pPr algn="l" rtl="0"/>
            <a:r>
              <a:rPr lang="en-US" dirty="0" smtClean="0"/>
              <a:t>If </a:t>
            </a:r>
            <a:r>
              <a:rPr lang="en-US" dirty="0"/>
              <a:t>persistent atypical EH/EIN is present at </a:t>
            </a:r>
            <a:r>
              <a:rPr lang="en-US" dirty="0" smtClean="0"/>
              <a:t>6-12 </a:t>
            </a:r>
            <a:r>
              <a:rPr lang="en-US" dirty="0"/>
              <a:t>months:</a:t>
            </a:r>
          </a:p>
          <a:p>
            <a:pPr algn="l" rtl="0"/>
            <a:r>
              <a:rPr lang="en-US" dirty="0" smtClean="0"/>
              <a:t>The </a:t>
            </a:r>
            <a:r>
              <a:rPr lang="en-US" dirty="0"/>
              <a:t>total progestin dose may be increased. An oral progestin may be given in combination with the LNG 52 or the oral progestin dose may be increased.</a:t>
            </a:r>
          </a:p>
          <a:p>
            <a:pPr algn="l" rtl="0"/>
            <a:r>
              <a:rPr lang="en-US" dirty="0" smtClean="0"/>
              <a:t>Endometrial </a:t>
            </a:r>
            <a:r>
              <a:rPr lang="en-US" dirty="0"/>
              <a:t>sampling is then repeated in three months from inception of the additional therapy. If endometrium is normal, the patient may try to conceive a </a:t>
            </a:r>
            <a:r>
              <a:rPr lang="en-US" dirty="0" smtClean="0"/>
              <a:t>pregnancy.</a:t>
            </a:r>
          </a:p>
          <a:p>
            <a:pPr algn="l" rtl="0"/>
            <a:r>
              <a:rPr lang="en-US" dirty="0" smtClean="0"/>
              <a:t> </a:t>
            </a:r>
            <a:r>
              <a:rPr lang="en-US" dirty="0"/>
              <a:t>However, if there is persistent atypical EH or cancer at any time, the patient should have a hysterectomy.</a:t>
            </a:r>
          </a:p>
          <a:p>
            <a:pPr algn="l" rtl="0"/>
            <a:endParaRPr lang="en-US" dirty="0"/>
          </a:p>
        </p:txBody>
      </p:sp>
    </p:spTree>
    <p:extLst>
      <p:ext uri="{BB962C8B-B14F-4D97-AF65-F5344CB8AC3E}">
        <p14:creationId xmlns="" xmlns:p14="http://schemas.microsoft.com/office/powerpoint/2010/main" val="28243115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Follow-up</a:t>
            </a:r>
          </a:p>
        </p:txBody>
      </p:sp>
      <p:sp>
        <p:nvSpPr>
          <p:cNvPr id="3" name="Content Placeholder 2"/>
          <p:cNvSpPr>
            <a:spLocks noGrp="1"/>
          </p:cNvSpPr>
          <p:nvPr>
            <p:ph sz="quarter" idx="1"/>
          </p:nvPr>
        </p:nvSpPr>
        <p:spPr>
          <a:xfrm>
            <a:off x="612648" y="1600200"/>
            <a:ext cx="8153400" cy="5043510"/>
          </a:xfrm>
        </p:spPr>
        <p:txBody>
          <a:bodyPr>
            <a:normAutofit fontScale="77500" lnSpcReduction="20000"/>
          </a:bodyPr>
          <a:lstStyle/>
          <a:p>
            <a:pPr algn="l" rtl="0"/>
            <a:r>
              <a:rPr lang="en-US" sz="3100" dirty="0"/>
              <a:t>For postmenopausal patients who are not surgical candidates:</a:t>
            </a:r>
          </a:p>
          <a:p>
            <a:pPr algn="l" rtl="0"/>
            <a:r>
              <a:rPr lang="en-US" sz="3100" dirty="0" smtClean="0"/>
              <a:t>Perform </a:t>
            </a:r>
            <a:r>
              <a:rPr lang="en-US" sz="3100" dirty="0"/>
              <a:t>transvaginal ultrasound or endometrial sampling every </a:t>
            </a:r>
            <a:r>
              <a:rPr lang="en-US" sz="3100" dirty="0" smtClean="0"/>
              <a:t>6 </a:t>
            </a:r>
            <a:r>
              <a:rPr lang="en-US" sz="3100" dirty="0"/>
              <a:t>months for one to two years. If abnormal transvaginal ultrasound findings </a:t>
            </a:r>
            <a:r>
              <a:rPr lang="en-US" sz="3100" dirty="0" smtClean="0"/>
              <a:t>(ET&gt;4 </a:t>
            </a:r>
            <a:r>
              <a:rPr lang="en-US" sz="3100" dirty="0"/>
              <a:t>mm) are found, hysteroscopy and dilation and curettage should be performed</a:t>
            </a:r>
            <a:r>
              <a:rPr lang="en-US" sz="3100" dirty="0" smtClean="0"/>
              <a:t>.</a:t>
            </a:r>
          </a:p>
          <a:p>
            <a:pPr algn="l" rtl="0"/>
            <a:r>
              <a:rPr lang="en-US" sz="3100" dirty="0" smtClean="0"/>
              <a:t> </a:t>
            </a:r>
            <a:r>
              <a:rPr lang="en-US" sz="3100" dirty="0"/>
              <a:t>If there is progression to endometrial cancer on biopsy, we refer the patient to a gynecologic oncologist. </a:t>
            </a:r>
            <a:endParaRPr lang="en-US" sz="3100" dirty="0" smtClean="0"/>
          </a:p>
          <a:p>
            <a:pPr algn="l" rtl="0"/>
            <a:r>
              <a:rPr lang="en-US" sz="3100" dirty="0" smtClean="0"/>
              <a:t>If </a:t>
            </a:r>
            <a:r>
              <a:rPr lang="en-US" sz="3100" dirty="0"/>
              <a:t>regression cannot be achieved, subsequent evaluations should be tailored to the individual patient's current and future risk for endometrial carcinoma, the presence or absence of </a:t>
            </a:r>
            <a:r>
              <a:rPr lang="en-US" sz="3100" dirty="0" smtClean="0"/>
              <a:t>AUB, </a:t>
            </a:r>
            <a:r>
              <a:rPr lang="en-US" sz="3100" dirty="0"/>
              <a:t>and/or the severity of medical comorbidities precluding surgical </a:t>
            </a:r>
            <a:r>
              <a:rPr lang="en-US" sz="3100" dirty="0" smtClean="0"/>
              <a:t>management.</a:t>
            </a:r>
            <a:endParaRPr lang="en-US" sz="3100" dirty="0"/>
          </a:p>
          <a:p>
            <a:pPr algn="l" rtl="0"/>
            <a:r>
              <a:rPr lang="en-US" sz="3100" dirty="0"/>
              <a:t>For all patients, if endometrial carcinoma develops, the patient should be treated as appropriate.</a:t>
            </a:r>
          </a:p>
          <a:p>
            <a:pPr algn="l" rtl="0"/>
            <a:endParaRPr lang="en-US" dirty="0"/>
          </a:p>
          <a:p>
            <a:pPr algn="l" rtl="0"/>
            <a:endParaRPr lang="en-US" dirty="0"/>
          </a:p>
        </p:txBody>
      </p:sp>
    </p:spTree>
    <p:extLst>
      <p:ext uri="{BB962C8B-B14F-4D97-AF65-F5344CB8AC3E}">
        <p14:creationId xmlns="" xmlns:p14="http://schemas.microsoft.com/office/powerpoint/2010/main" val="41209418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Maintenance therapy</a:t>
            </a:r>
          </a:p>
        </p:txBody>
      </p:sp>
      <p:sp>
        <p:nvSpPr>
          <p:cNvPr id="3" name="Content Placeholder 2"/>
          <p:cNvSpPr>
            <a:spLocks noGrp="1"/>
          </p:cNvSpPr>
          <p:nvPr>
            <p:ph sz="quarter" idx="1"/>
          </p:nvPr>
        </p:nvSpPr>
        <p:spPr>
          <a:xfrm>
            <a:off x="612648" y="1600200"/>
            <a:ext cx="8153400" cy="4853136"/>
          </a:xfrm>
        </p:spPr>
        <p:txBody>
          <a:bodyPr>
            <a:normAutofit fontScale="77500" lnSpcReduction="20000"/>
          </a:bodyPr>
          <a:lstStyle/>
          <a:p>
            <a:pPr algn="l" rtl="0"/>
            <a:r>
              <a:rPr lang="en-US" dirty="0" smtClean="0"/>
              <a:t> </a:t>
            </a:r>
            <a:r>
              <a:rPr lang="en-US" dirty="0"/>
              <a:t>When endometrial sampling has demonstrated successful regression to a normal endometrium, the premenopausal patient may attempt to conceive a pregnancy in the near future, or if plans for pregnancy are not immediate, should be managed with progestin maintenance therapy. All postmenopausal patients require maintenance therapy</a:t>
            </a:r>
            <a:r>
              <a:rPr lang="en-US" dirty="0" smtClean="0"/>
              <a:t>.</a:t>
            </a:r>
            <a:endParaRPr lang="en-US" dirty="0"/>
          </a:p>
          <a:p>
            <a:pPr algn="l" rtl="0"/>
            <a:r>
              <a:rPr lang="en-US" b="1" u="sng" dirty="0" smtClean="0">
                <a:solidFill>
                  <a:srgbClr val="7030A0"/>
                </a:solidFill>
              </a:rPr>
              <a:t>Premenopausal </a:t>
            </a:r>
            <a:r>
              <a:rPr lang="en-US" b="1" u="sng" dirty="0">
                <a:solidFill>
                  <a:srgbClr val="7030A0"/>
                </a:solidFill>
              </a:rPr>
              <a:t>patients</a:t>
            </a:r>
          </a:p>
          <a:p>
            <a:pPr algn="l" rtl="0"/>
            <a:r>
              <a:rPr lang="en-US" dirty="0" smtClean="0"/>
              <a:t>Patients </a:t>
            </a:r>
            <a:r>
              <a:rPr lang="en-US" dirty="0"/>
              <a:t>who choose to immediately try to become pregnant should stop progestin therapy. Progestin medications are contraindicated during pregnancy</a:t>
            </a:r>
            <a:r>
              <a:rPr lang="en-US" dirty="0" smtClean="0"/>
              <a:t>.</a:t>
            </a:r>
          </a:p>
          <a:p>
            <a:pPr algn="l" rtl="0"/>
            <a:r>
              <a:rPr lang="en-US" dirty="0" smtClean="0"/>
              <a:t> </a:t>
            </a:r>
            <a:r>
              <a:rPr lang="en-US" dirty="0"/>
              <a:t>If the patient does not become pregnant within a year, we repeat an endometrial biopsy annually or more frequently if menses are irregular </a:t>
            </a:r>
            <a:r>
              <a:rPr lang="en-US" dirty="0" smtClean="0"/>
              <a:t>.</a:t>
            </a:r>
            <a:endParaRPr lang="en-US" dirty="0"/>
          </a:p>
          <a:p>
            <a:pPr algn="l" rtl="0"/>
            <a:r>
              <a:rPr lang="en-US" dirty="0"/>
              <a:t>Following pregnancy, maintenance progestin therapy and/or surveillance with endometrial biopsy is not required if the patient has regular cycles</a:t>
            </a:r>
            <a:r>
              <a:rPr lang="en-US" dirty="0" smtClean="0"/>
              <a:t>.</a:t>
            </a:r>
          </a:p>
          <a:p>
            <a:pPr algn="l" rtl="0">
              <a:buNone/>
            </a:pPr>
            <a:endParaRPr lang="en-US" dirty="0"/>
          </a:p>
        </p:txBody>
      </p:sp>
    </p:spTree>
    <p:extLst>
      <p:ext uri="{BB962C8B-B14F-4D97-AF65-F5344CB8AC3E}">
        <p14:creationId xmlns="" xmlns:p14="http://schemas.microsoft.com/office/powerpoint/2010/main" val="31807055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Maintenance therapy</a:t>
            </a:r>
          </a:p>
        </p:txBody>
      </p:sp>
      <p:sp>
        <p:nvSpPr>
          <p:cNvPr id="3" name="Content Placeholder 2"/>
          <p:cNvSpPr>
            <a:spLocks noGrp="1"/>
          </p:cNvSpPr>
          <p:nvPr>
            <p:ph sz="quarter" idx="1"/>
          </p:nvPr>
        </p:nvSpPr>
        <p:spPr>
          <a:xfrm>
            <a:off x="612648" y="1600200"/>
            <a:ext cx="8153400" cy="4853136"/>
          </a:xfrm>
        </p:spPr>
        <p:txBody>
          <a:bodyPr>
            <a:normAutofit fontScale="77500" lnSpcReduction="20000"/>
          </a:bodyPr>
          <a:lstStyle/>
          <a:p>
            <a:pPr algn="l" rtl="0"/>
            <a:r>
              <a:rPr lang="en-US" dirty="0" smtClean="0"/>
              <a:t>The </a:t>
            </a:r>
            <a:r>
              <a:rPr lang="en-US" dirty="0"/>
              <a:t>patient may use hormonal contraceptives, as desired. If regular cycles do not resume, we perform a repeat endometrial biopsy.</a:t>
            </a:r>
          </a:p>
          <a:p>
            <a:pPr algn="l" rtl="0"/>
            <a:r>
              <a:rPr lang="en-US" dirty="0"/>
              <a:t>Hysterectomy is not recommended after birth in the absence of recurrent EH. </a:t>
            </a:r>
            <a:endParaRPr lang="en-US" dirty="0" smtClean="0"/>
          </a:p>
          <a:p>
            <a:pPr algn="l" rtl="0"/>
            <a:r>
              <a:rPr lang="en-US" dirty="0" smtClean="0"/>
              <a:t>In </a:t>
            </a:r>
            <a:r>
              <a:rPr lang="en-US" dirty="0"/>
              <a:t>the case of recurrent EH with atypia in patients who desire further fertility, retreatment with </a:t>
            </a:r>
            <a:r>
              <a:rPr lang="en-US" dirty="0" err="1"/>
              <a:t>progestins</a:t>
            </a:r>
            <a:r>
              <a:rPr lang="en-US" dirty="0"/>
              <a:t> has been </a:t>
            </a:r>
            <a:r>
              <a:rPr lang="en-US" dirty="0" smtClean="0"/>
              <a:t>utilized</a:t>
            </a:r>
            <a:r>
              <a:rPr lang="en-US" dirty="0" smtClean="0"/>
              <a:t>.</a:t>
            </a:r>
          </a:p>
          <a:p>
            <a:pPr algn="l" rtl="0"/>
            <a:r>
              <a:rPr lang="en-US" dirty="0" smtClean="0"/>
              <a:t> </a:t>
            </a:r>
            <a:r>
              <a:rPr lang="en-US" dirty="0"/>
              <a:t>However, a patient's risk factors for EH should be re-addressed, and hysterectomy should be considered after the patient has completed childbearing</a:t>
            </a:r>
            <a:r>
              <a:rPr lang="en-US" dirty="0" smtClean="0"/>
              <a:t>.</a:t>
            </a:r>
            <a:endParaRPr lang="en-US" dirty="0"/>
          </a:p>
          <a:p>
            <a:pPr algn="l" rtl="0"/>
            <a:r>
              <a:rPr lang="en-US" dirty="0" smtClean="0"/>
              <a:t>If </a:t>
            </a:r>
            <a:r>
              <a:rPr lang="en-US" dirty="0"/>
              <a:t>the patient has no short-term plans to become pregnant, maintenance progestin therapy is advised to prevent recurrent EH</a:t>
            </a:r>
            <a:r>
              <a:rPr lang="en-US" dirty="0" smtClean="0"/>
              <a:t>.</a:t>
            </a:r>
          </a:p>
          <a:p>
            <a:pPr algn="l" rtl="0"/>
            <a:r>
              <a:rPr lang="en-US" dirty="0" smtClean="0"/>
              <a:t> </a:t>
            </a:r>
            <a:r>
              <a:rPr lang="en-US" dirty="0"/>
              <a:t>Maintenance therapy should be continued indefinitely or until it is clear that the inciting risk factors for EH are no longer </a:t>
            </a:r>
            <a:r>
              <a:rPr lang="en-US" dirty="0" smtClean="0"/>
              <a:t>present.</a:t>
            </a:r>
            <a:endParaRPr lang="en-US" dirty="0"/>
          </a:p>
          <a:p>
            <a:pPr algn="l" rtl="0"/>
            <a:endParaRPr lang="en-US" dirty="0"/>
          </a:p>
        </p:txBody>
      </p:sp>
    </p:spTree>
    <p:extLst>
      <p:ext uri="{BB962C8B-B14F-4D97-AF65-F5344CB8AC3E}">
        <p14:creationId xmlns="" xmlns:p14="http://schemas.microsoft.com/office/powerpoint/2010/main" val="31807055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Maintenance therapy</a:t>
            </a:r>
          </a:p>
        </p:txBody>
      </p:sp>
      <p:sp>
        <p:nvSpPr>
          <p:cNvPr id="3" name="Content Placeholder 2"/>
          <p:cNvSpPr>
            <a:spLocks noGrp="1"/>
          </p:cNvSpPr>
          <p:nvPr>
            <p:ph sz="quarter" idx="1"/>
          </p:nvPr>
        </p:nvSpPr>
        <p:spPr>
          <a:xfrm>
            <a:off x="612648" y="1600200"/>
            <a:ext cx="8153400" cy="4972072"/>
          </a:xfrm>
        </p:spPr>
        <p:txBody>
          <a:bodyPr>
            <a:normAutofit fontScale="85000" lnSpcReduction="20000"/>
          </a:bodyPr>
          <a:lstStyle/>
          <a:p>
            <a:pPr algn="l" rtl="0"/>
            <a:r>
              <a:rPr lang="en-US" b="1" u="sng" dirty="0" smtClean="0">
                <a:solidFill>
                  <a:srgbClr val="7030A0"/>
                </a:solidFill>
              </a:rPr>
              <a:t>Postmenopausal </a:t>
            </a:r>
            <a:r>
              <a:rPr lang="en-US" b="1" u="sng" dirty="0">
                <a:solidFill>
                  <a:srgbClr val="7030A0"/>
                </a:solidFill>
              </a:rPr>
              <a:t>patients </a:t>
            </a:r>
            <a:r>
              <a:rPr lang="en-US" dirty="0" smtClean="0"/>
              <a:t>: </a:t>
            </a:r>
            <a:r>
              <a:rPr lang="en-US" dirty="0"/>
              <a:t>Maintenance progestin therapy is advised to prevent recurrence. Maintenance therapy should be continued indefinitely or until it is clear that the inciting risk factors for EH are no longer present </a:t>
            </a:r>
            <a:r>
              <a:rPr lang="en-US" dirty="0" smtClean="0"/>
              <a:t>. </a:t>
            </a:r>
            <a:r>
              <a:rPr lang="en-US" dirty="0"/>
              <a:t>Routine surveillance in the absence of recurrent postmenopausal bleeding is not required.</a:t>
            </a:r>
          </a:p>
          <a:p>
            <a:pPr algn="l" rtl="0"/>
            <a:r>
              <a:rPr lang="en-US" dirty="0"/>
              <a:t>For patients on maintenance therapy, endometrial sampling is not performed routinely, but only if the patient has subsequent </a:t>
            </a:r>
            <a:r>
              <a:rPr lang="en-US" dirty="0" smtClean="0"/>
              <a:t>AUB.</a:t>
            </a:r>
            <a:endParaRPr lang="en-US" dirty="0"/>
          </a:p>
          <a:p>
            <a:pPr algn="l" rtl="0"/>
            <a:r>
              <a:rPr lang="en-US" dirty="0"/>
              <a:t>Recurrence of atypical EH is usually symptomatic, with </a:t>
            </a:r>
            <a:r>
              <a:rPr lang="en-US" dirty="0" smtClean="0"/>
              <a:t>AUB. </a:t>
            </a:r>
            <a:r>
              <a:rPr lang="en-US" dirty="0"/>
              <a:t>It can be evaluated with office endometrial biopsy. In the setting of recurrent EH with atypia, progestin therapy may be given again</a:t>
            </a:r>
            <a:r>
              <a:rPr lang="en-US" dirty="0" smtClean="0"/>
              <a:t>.</a:t>
            </a:r>
          </a:p>
          <a:p>
            <a:pPr algn="l" rtl="0"/>
            <a:r>
              <a:rPr lang="en-US" dirty="0" smtClean="0"/>
              <a:t> </a:t>
            </a:r>
            <a:r>
              <a:rPr lang="en-US" dirty="0"/>
              <a:t>In our practice, however, stronger consideration is given to hysterectomy for patients with recurrent EH with atypia.</a:t>
            </a:r>
          </a:p>
          <a:p>
            <a:pPr algn="l" rtl="0"/>
            <a:endParaRPr lang="en-US" dirty="0" smtClean="0"/>
          </a:p>
          <a:p>
            <a:pPr algn="l" rtl="0"/>
            <a:endParaRPr lang="en-US" dirty="0"/>
          </a:p>
        </p:txBody>
      </p:sp>
    </p:spTree>
    <p:extLst>
      <p:ext uri="{BB962C8B-B14F-4D97-AF65-F5344CB8AC3E}">
        <p14:creationId xmlns="" xmlns:p14="http://schemas.microsoft.com/office/powerpoint/2010/main" val="36834605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rPr>
              <a:t>Fertility and pregnancy after treatment</a:t>
            </a:r>
          </a:p>
        </p:txBody>
      </p:sp>
      <p:sp>
        <p:nvSpPr>
          <p:cNvPr id="3" name="Content Placeholder 2"/>
          <p:cNvSpPr>
            <a:spLocks noGrp="1"/>
          </p:cNvSpPr>
          <p:nvPr>
            <p:ph sz="quarter" idx="1"/>
          </p:nvPr>
        </p:nvSpPr>
        <p:spPr/>
        <p:txBody>
          <a:bodyPr/>
          <a:lstStyle/>
          <a:p>
            <a:pPr algn="l" rtl="0"/>
            <a:r>
              <a:rPr lang="en-US" dirty="0"/>
              <a:t>Many patients who choose progestin therapy are able to successfully conceive a pregnancy after regression of atypical EH. </a:t>
            </a:r>
            <a:endParaRPr lang="en-US" dirty="0" smtClean="0"/>
          </a:p>
          <a:p>
            <a:pPr algn="l" rtl="0"/>
            <a:r>
              <a:rPr lang="en-US" dirty="0" smtClean="0"/>
              <a:t>A </a:t>
            </a:r>
            <a:r>
              <a:rPr lang="en-US" dirty="0"/>
              <a:t>meta-analysis reported that 30 </a:t>
            </a:r>
            <a:r>
              <a:rPr lang="en-US" dirty="0" smtClean="0"/>
              <a:t>% </a:t>
            </a:r>
            <a:r>
              <a:rPr lang="en-US" dirty="0"/>
              <a:t>(111 of 370) of patients from 24 studies achieved one or more pregnancies after </a:t>
            </a:r>
            <a:r>
              <a:rPr lang="en-US" dirty="0" smtClean="0"/>
              <a:t>treatment.</a:t>
            </a:r>
            <a:endParaRPr lang="en-US" dirty="0"/>
          </a:p>
        </p:txBody>
      </p:sp>
    </p:spTree>
    <p:extLst>
      <p:ext uri="{BB962C8B-B14F-4D97-AF65-F5344CB8AC3E}">
        <p14:creationId xmlns="" xmlns:p14="http://schemas.microsoft.com/office/powerpoint/2010/main" val="138543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latin typeface="Times New Roman" pitchFamily="18" charset="0"/>
                <a:cs typeface="Times New Roman" pitchFamily="18" charset="0"/>
              </a:rPr>
              <a:t>Complex endometrial hyperplasia</a:t>
            </a:r>
            <a:endParaRPr lang="fa-IR" sz="3600" dirty="0">
              <a:solidFill>
                <a:srgbClr val="FF0000"/>
              </a:solidFill>
              <a:latin typeface="Times New Roman" pitchFamily="18" charset="0"/>
              <a:cs typeface="Times New Roman" pitchFamily="18" charset="0"/>
            </a:endParaRPr>
          </a:p>
        </p:txBody>
      </p:sp>
      <p:pic>
        <p:nvPicPr>
          <p:cNvPr id="4098" name="Picture 2" descr="C:\Users\alzahra\Documents\Endometrial Hyperplasia\Complex_hyperplasia.jpg"/>
          <p:cNvPicPr>
            <a:picLocks noGrp="1" noChangeAspect="1" noChangeArrowheads="1"/>
          </p:cNvPicPr>
          <p:nvPr>
            <p:ph sz="quarter" idx="1"/>
          </p:nvPr>
        </p:nvPicPr>
        <p:blipFill>
          <a:blip r:embed="rId2" cstate="print"/>
          <a:srcRect/>
          <a:stretch>
            <a:fillRect/>
          </a:stretch>
        </p:blipFill>
        <p:spPr bwMode="auto">
          <a:xfrm>
            <a:off x="714348" y="1643050"/>
            <a:ext cx="7858180" cy="3786214"/>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SUMMARY</a:t>
            </a:r>
            <a:endParaRPr lang="fa-IR" sz="3600" dirty="0">
              <a:solidFill>
                <a:srgbClr val="FF0000"/>
              </a:solidFill>
            </a:endParaRPr>
          </a:p>
        </p:txBody>
      </p:sp>
      <p:sp>
        <p:nvSpPr>
          <p:cNvPr id="3" name="Text Placeholder 2"/>
          <p:cNvSpPr>
            <a:spLocks noGrp="1"/>
          </p:cNvSpPr>
          <p:nvPr>
            <p:ph type="body" idx="2"/>
          </p:nvPr>
        </p:nvSpPr>
        <p:spPr/>
        <p:txBody>
          <a:bodyPr/>
          <a:lstStyle/>
          <a:p>
            <a:endParaRPr lang="fa-IR"/>
          </a:p>
        </p:txBody>
      </p:sp>
      <p:sp>
        <p:nvSpPr>
          <p:cNvPr id="4" name="Content Placeholder 3"/>
          <p:cNvSpPr>
            <a:spLocks noGrp="1"/>
          </p:cNvSpPr>
          <p:nvPr>
            <p:ph sz="quarter" idx="1"/>
          </p:nvPr>
        </p:nvSpPr>
        <p:spPr/>
        <p:txBody>
          <a:bodyPr>
            <a:normAutofit fontScale="85000" lnSpcReduction="20000"/>
          </a:bodyPr>
          <a:lstStyle/>
          <a:p>
            <a:pPr algn="l" rtl="0"/>
            <a:r>
              <a:rPr lang="en-US" dirty="0" smtClean="0"/>
              <a:t>The </a:t>
            </a:r>
            <a:r>
              <a:rPr lang="en-US" dirty="0" err="1" smtClean="0"/>
              <a:t>endometrium</a:t>
            </a:r>
            <a:r>
              <a:rPr lang="en-US" dirty="0" smtClean="0"/>
              <a:t> (lining of the uterus) may develop endometrial hyperplasia, which includes precancerous (intraepithelial) </a:t>
            </a:r>
            <a:r>
              <a:rPr lang="en-US" dirty="0" err="1" smtClean="0"/>
              <a:t>neoplasms</a:t>
            </a:r>
            <a:r>
              <a:rPr lang="en-US" dirty="0" smtClean="0"/>
              <a:t> (atypical complex hyperplasia) and non-</a:t>
            </a:r>
            <a:r>
              <a:rPr lang="en-US" dirty="0" err="1" smtClean="0"/>
              <a:t>neoplastic</a:t>
            </a:r>
            <a:r>
              <a:rPr lang="en-US" dirty="0" smtClean="0"/>
              <a:t> entities (simple and many complex </a:t>
            </a:r>
            <a:r>
              <a:rPr lang="en-US" dirty="0" err="1" smtClean="0"/>
              <a:t>hyperplasias</a:t>
            </a:r>
            <a:r>
              <a:rPr lang="en-US" dirty="0" smtClean="0"/>
              <a:t> without </a:t>
            </a:r>
            <a:r>
              <a:rPr lang="en-US" dirty="0" err="1" smtClean="0"/>
              <a:t>atypia</a:t>
            </a:r>
            <a:r>
              <a:rPr lang="en-US" dirty="0" smtClean="0"/>
              <a:t>); these are characterized by a proliferation of endometrial glands of irregular size and shape. </a:t>
            </a:r>
            <a:endParaRPr lang="en-US" dirty="0" smtClean="0"/>
          </a:p>
          <a:p>
            <a:pPr algn="l" rtl="0"/>
            <a:r>
              <a:rPr lang="en-US" dirty="0" err="1" smtClean="0"/>
              <a:t>Neoplastic</a:t>
            </a:r>
            <a:r>
              <a:rPr lang="en-US" dirty="0" smtClean="0"/>
              <a:t> </a:t>
            </a:r>
            <a:r>
              <a:rPr lang="en-US" dirty="0" smtClean="0"/>
              <a:t>endometrial hyperplasia is characterized by a proliferation of endometrial glands that may progress to or coexist with endometrial carcinoma.</a:t>
            </a:r>
            <a:endParaRPr lang="fa-I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SUMMARY</a:t>
            </a:r>
            <a:endParaRPr lang="fa-IR" sz="3600" dirty="0">
              <a:solidFill>
                <a:srgbClr val="FF0000"/>
              </a:solidFill>
            </a:endParaRPr>
          </a:p>
        </p:txBody>
      </p:sp>
      <p:sp>
        <p:nvSpPr>
          <p:cNvPr id="3" name="Text Placeholder 2"/>
          <p:cNvSpPr>
            <a:spLocks noGrp="1"/>
          </p:cNvSpPr>
          <p:nvPr>
            <p:ph type="body" idx="2"/>
          </p:nvPr>
        </p:nvSpPr>
        <p:spPr/>
        <p:txBody>
          <a:bodyPr/>
          <a:lstStyle/>
          <a:p>
            <a:endParaRPr lang="fa-IR"/>
          </a:p>
        </p:txBody>
      </p:sp>
      <p:sp>
        <p:nvSpPr>
          <p:cNvPr id="4" name="Content Placeholder 3"/>
          <p:cNvSpPr>
            <a:spLocks noGrp="1"/>
          </p:cNvSpPr>
          <p:nvPr>
            <p:ph sz="quarter" idx="1"/>
          </p:nvPr>
        </p:nvSpPr>
        <p:spPr/>
        <p:txBody>
          <a:bodyPr>
            <a:normAutofit fontScale="92500" lnSpcReduction="20000"/>
          </a:bodyPr>
          <a:lstStyle/>
          <a:p>
            <a:pPr algn="l" rtl="0"/>
            <a:r>
              <a:rPr lang="en-US" dirty="0" smtClean="0"/>
              <a:t>The most commonly used classification system for endometrial hyperplasia was the 1994 World Health Organization (WHO) system and had four categories: simple without nuclear </a:t>
            </a:r>
            <a:r>
              <a:rPr lang="en-US" dirty="0" err="1" smtClean="0"/>
              <a:t>atypia</a:t>
            </a:r>
            <a:r>
              <a:rPr lang="en-US" dirty="0" smtClean="0"/>
              <a:t>, complex without </a:t>
            </a:r>
            <a:r>
              <a:rPr lang="en-US" dirty="0" err="1" smtClean="0"/>
              <a:t>atypia</a:t>
            </a:r>
            <a:r>
              <a:rPr lang="en-US" dirty="0" smtClean="0"/>
              <a:t>, simple atypical hyperplasia, and complex atypical hyperplasia. The new 2014 WHO classification system has two categories: hyperplasia without </a:t>
            </a:r>
            <a:r>
              <a:rPr lang="en-US" dirty="0" err="1" smtClean="0"/>
              <a:t>atypia</a:t>
            </a:r>
            <a:r>
              <a:rPr lang="en-US" dirty="0" smtClean="0"/>
              <a:t> (non-</a:t>
            </a:r>
            <a:r>
              <a:rPr lang="en-US" dirty="0" err="1" smtClean="0"/>
              <a:t>neoplastic</a:t>
            </a:r>
            <a:r>
              <a:rPr lang="en-US" dirty="0" smtClean="0"/>
              <a:t>) and atypical hyperplasia (endometrial intraepithelial neoplasm).</a:t>
            </a:r>
            <a:endParaRPr lang="fa-IR"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SUMMARY</a:t>
            </a:r>
            <a:endParaRPr lang="fa-IR" sz="3600" dirty="0">
              <a:solidFill>
                <a:srgbClr val="FF0000"/>
              </a:solidFill>
            </a:endParaRPr>
          </a:p>
        </p:txBody>
      </p:sp>
      <p:sp>
        <p:nvSpPr>
          <p:cNvPr id="3" name="Text Placeholder 2"/>
          <p:cNvSpPr>
            <a:spLocks noGrp="1"/>
          </p:cNvSpPr>
          <p:nvPr>
            <p:ph type="body" idx="2"/>
          </p:nvPr>
        </p:nvSpPr>
        <p:spPr/>
        <p:txBody>
          <a:bodyPr/>
          <a:lstStyle/>
          <a:p>
            <a:endParaRPr lang="fa-IR"/>
          </a:p>
        </p:txBody>
      </p:sp>
      <p:sp>
        <p:nvSpPr>
          <p:cNvPr id="4" name="Content Placeholder 3"/>
          <p:cNvSpPr>
            <a:spLocks noGrp="1"/>
          </p:cNvSpPr>
          <p:nvPr>
            <p:ph sz="quarter" idx="1"/>
          </p:nvPr>
        </p:nvSpPr>
        <p:spPr/>
        <p:txBody>
          <a:bodyPr>
            <a:normAutofit fontScale="77500" lnSpcReduction="20000"/>
          </a:bodyPr>
          <a:lstStyle/>
          <a:p>
            <a:pPr algn="l" rtl="0"/>
            <a:r>
              <a:rPr lang="en-US" dirty="0" smtClean="0"/>
              <a:t>The endometrial intraepithelial </a:t>
            </a:r>
            <a:r>
              <a:rPr lang="en-US" dirty="0" err="1" smtClean="0"/>
              <a:t>neoplasia</a:t>
            </a:r>
            <a:r>
              <a:rPr lang="en-US" dirty="0" smtClean="0"/>
              <a:t> system is another newer classification system and uses a D score. It is a measure of </a:t>
            </a:r>
            <a:r>
              <a:rPr lang="en-US" dirty="0" err="1" smtClean="0"/>
              <a:t>stromal</a:t>
            </a:r>
            <a:r>
              <a:rPr lang="en-US" dirty="0" smtClean="0"/>
              <a:t> volume as a proportion of total tissue volume (</a:t>
            </a:r>
            <a:r>
              <a:rPr lang="en-US" dirty="0" err="1" smtClean="0"/>
              <a:t>stroma</a:t>
            </a:r>
            <a:r>
              <a:rPr lang="en-US" dirty="0" smtClean="0"/>
              <a:t> + epithelium + gland lumen</a:t>
            </a:r>
          </a:p>
          <a:p>
            <a:pPr algn="l" rtl="0"/>
            <a:r>
              <a:rPr lang="en-US" dirty="0" smtClean="0"/>
              <a:t>The presence of nuclear </a:t>
            </a:r>
            <a:r>
              <a:rPr lang="en-US" dirty="0" err="1" smtClean="0"/>
              <a:t>atypia</a:t>
            </a:r>
            <a:r>
              <a:rPr lang="en-US" dirty="0" smtClean="0"/>
              <a:t> is the most important indicator of the risk of endometrial carcinoma in women with endometrial hyperplasia</a:t>
            </a:r>
            <a:r>
              <a:rPr lang="en-US" dirty="0" smtClean="0"/>
              <a:t>.</a:t>
            </a:r>
          </a:p>
          <a:p>
            <a:pPr algn="l" rtl="0"/>
            <a:r>
              <a:rPr lang="en-US" dirty="0" smtClean="0"/>
              <a:t> </a:t>
            </a:r>
            <a:r>
              <a:rPr lang="en-US" dirty="0" smtClean="0"/>
              <a:t>It is sometimes difficult to distinguish a precursor lesion from endometrial carcinoma. </a:t>
            </a:r>
            <a:endParaRPr lang="en-US" dirty="0" smtClean="0"/>
          </a:p>
          <a:p>
            <a:pPr algn="l" rtl="0"/>
            <a:r>
              <a:rPr lang="en-US" dirty="0" smtClean="0"/>
              <a:t>Approximately 17-48% of </a:t>
            </a:r>
            <a:r>
              <a:rPr lang="en-US" dirty="0" smtClean="0"/>
              <a:t>women with atypical hyperplasia are found to have coexistent endometrial carcinoma when a hysterectomy is performed.</a:t>
            </a:r>
          </a:p>
          <a:p>
            <a:pPr algn="l" rtl="0"/>
            <a:endParaRPr lang="fa-I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SUMMARY</a:t>
            </a:r>
            <a:endParaRPr lang="fa-IR" sz="3600" dirty="0">
              <a:solidFill>
                <a:srgbClr val="FF0000"/>
              </a:solidFill>
            </a:endParaRPr>
          </a:p>
        </p:txBody>
      </p:sp>
      <p:sp>
        <p:nvSpPr>
          <p:cNvPr id="3" name="Text Placeholder 2"/>
          <p:cNvSpPr>
            <a:spLocks noGrp="1"/>
          </p:cNvSpPr>
          <p:nvPr>
            <p:ph type="body" idx="2"/>
          </p:nvPr>
        </p:nvSpPr>
        <p:spPr/>
        <p:txBody>
          <a:bodyPr/>
          <a:lstStyle/>
          <a:p>
            <a:endParaRPr lang="fa-IR"/>
          </a:p>
        </p:txBody>
      </p:sp>
      <p:sp>
        <p:nvSpPr>
          <p:cNvPr id="4" name="Content Placeholder 3"/>
          <p:cNvSpPr>
            <a:spLocks noGrp="1"/>
          </p:cNvSpPr>
          <p:nvPr>
            <p:ph sz="quarter" idx="1"/>
          </p:nvPr>
        </p:nvSpPr>
        <p:spPr>
          <a:xfrm>
            <a:off x="2362200" y="1752600"/>
            <a:ext cx="6400800" cy="4605358"/>
          </a:xfrm>
        </p:spPr>
        <p:txBody>
          <a:bodyPr>
            <a:normAutofit fontScale="77500" lnSpcReduction="20000"/>
          </a:bodyPr>
          <a:lstStyle/>
          <a:p>
            <a:pPr algn="l" rtl="0"/>
            <a:r>
              <a:rPr lang="en-US" dirty="0" smtClean="0"/>
              <a:t>Endometrial hyperplasia/intraepithelial </a:t>
            </a:r>
            <a:r>
              <a:rPr lang="en-US" dirty="0" err="1" smtClean="0"/>
              <a:t>endometrioid</a:t>
            </a:r>
            <a:r>
              <a:rPr lang="en-US" dirty="0" smtClean="0"/>
              <a:t> neoplasm commonly results from excess estrogen and progesterone imbalance. This may be caused by obesity, </a:t>
            </a:r>
            <a:r>
              <a:rPr lang="en-US" dirty="0" err="1" smtClean="0"/>
              <a:t>anovulation</a:t>
            </a:r>
            <a:r>
              <a:rPr lang="en-US" dirty="0" smtClean="0"/>
              <a:t>, estrogen therapy without a progestin, or estrogen-producing ovarian tumors (rare). </a:t>
            </a:r>
            <a:endParaRPr lang="en-US" dirty="0" smtClean="0"/>
          </a:p>
          <a:p>
            <a:pPr algn="l" rtl="0"/>
            <a:r>
              <a:rPr lang="en-US" dirty="0" smtClean="0"/>
              <a:t>Women </a:t>
            </a:r>
            <a:r>
              <a:rPr lang="en-US" dirty="0" smtClean="0"/>
              <a:t>with hereditary </a:t>
            </a:r>
            <a:r>
              <a:rPr lang="en-US" dirty="0" err="1" smtClean="0"/>
              <a:t>nonpolyposis</a:t>
            </a:r>
            <a:r>
              <a:rPr lang="en-US" dirty="0" smtClean="0"/>
              <a:t> colorectal cancer (HNPCC) or Lynch syndrome are at high risk for endometrial </a:t>
            </a:r>
            <a:r>
              <a:rPr lang="en-US" dirty="0" err="1" smtClean="0"/>
              <a:t>neoplasia</a:t>
            </a:r>
            <a:r>
              <a:rPr lang="en-US" dirty="0" smtClean="0"/>
              <a:t>.</a:t>
            </a:r>
          </a:p>
          <a:p>
            <a:pPr algn="l" rtl="0"/>
            <a:r>
              <a:rPr lang="en-US" dirty="0" smtClean="0"/>
              <a:t>EH/IN typically </a:t>
            </a:r>
            <a:r>
              <a:rPr lang="en-US" dirty="0" smtClean="0"/>
              <a:t>presents with </a:t>
            </a:r>
            <a:r>
              <a:rPr lang="en-US" dirty="0" smtClean="0"/>
              <a:t>AUB and </a:t>
            </a:r>
            <a:r>
              <a:rPr lang="en-US" dirty="0" smtClean="0"/>
              <a:t>is most common in women who are postmenopausal, and with increasing age in premenopausal women. Rarely, women with no </a:t>
            </a:r>
            <a:r>
              <a:rPr lang="en-US" dirty="0" smtClean="0"/>
              <a:t>AUB present </a:t>
            </a:r>
            <a:r>
              <a:rPr lang="en-US" dirty="0" smtClean="0"/>
              <a:t>only with abnormal findings on cervical cytology.</a:t>
            </a:r>
          </a:p>
          <a:p>
            <a:pPr algn="l" rtl="0"/>
            <a:endParaRPr lang="fa-IR"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SUMMARY</a:t>
            </a:r>
            <a:endParaRPr lang="fa-IR" sz="3600" dirty="0">
              <a:solidFill>
                <a:srgbClr val="FF0000"/>
              </a:solidFill>
            </a:endParaRPr>
          </a:p>
        </p:txBody>
      </p:sp>
      <p:sp>
        <p:nvSpPr>
          <p:cNvPr id="3" name="Text Placeholder 2"/>
          <p:cNvSpPr>
            <a:spLocks noGrp="1"/>
          </p:cNvSpPr>
          <p:nvPr>
            <p:ph type="body" idx="2"/>
          </p:nvPr>
        </p:nvSpPr>
        <p:spPr/>
        <p:txBody>
          <a:bodyPr/>
          <a:lstStyle/>
          <a:p>
            <a:endParaRPr lang="fa-IR"/>
          </a:p>
        </p:txBody>
      </p:sp>
      <p:sp>
        <p:nvSpPr>
          <p:cNvPr id="4" name="Content Placeholder 3"/>
          <p:cNvSpPr>
            <a:spLocks noGrp="1"/>
          </p:cNvSpPr>
          <p:nvPr>
            <p:ph sz="quarter" idx="1"/>
          </p:nvPr>
        </p:nvSpPr>
        <p:spPr/>
        <p:txBody>
          <a:bodyPr>
            <a:normAutofit lnSpcReduction="10000"/>
          </a:bodyPr>
          <a:lstStyle/>
          <a:p>
            <a:pPr algn="l" rtl="0"/>
            <a:r>
              <a:rPr lang="en-US" dirty="0" smtClean="0"/>
              <a:t>Endometrial hyperplasia/intraepithelial neoplasm is a </a:t>
            </a:r>
            <a:r>
              <a:rPr lang="en-US" dirty="0" err="1" smtClean="0"/>
              <a:t>histologic</a:t>
            </a:r>
            <a:r>
              <a:rPr lang="en-US" dirty="0" smtClean="0"/>
              <a:t> diagnosis made with sampling of the </a:t>
            </a:r>
            <a:r>
              <a:rPr lang="en-US" dirty="0" err="1" smtClean="0"/>
              <a:t>endometrium</a:t>
            </a:r>
            <a:r>
              <a:rPr lang="en-US" dirty="0" smtClean="0"/>
              <a:t>. Either an office endometrial biopsy or dilation and curettage may be performed. </a:t>
            </a:r>
          </a:p>
          <a:p>
            <a:pPr algn="l" rtl="0"/>
            <a:r>
              <a:rPr lang="en-US" dirty="0" smtClean="0"/>
              <a:t>Neither endometrial biopsy nor dilation and curettage detect all cases of endometrial carcinoma; up to 10 </a:t>
            </a:r>
            <a:r>
              <a:rPr lang="en-US" dirty="0" smtClean="0"/>
              <a:t>% </a:t>
            </a:r>
            <a:r>
              <a:rPr lang="en-US" dirty="0" smtClean="0"/>
              <a:t>are falsely negative.</a:t>
            </a:r>
          </a:p>
          <a:p>
            <a:pPr algn="l" rtl="0"/>
            <a:endParaRPr lang="fa-I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SUMMARY</a:t>
            </a:r>
            <a:endParaRPr lang="fa-IR" sz="3600" dirty="0">
              <a:solidFill>
                <a:srgbClr val="FF0000"/>
              </a:solidFill>
            </a:endParaRPr>
          </a:p>
        </p:txBody>
      </p:sp>
      <p:sp>
        <p:nvSpPr>
          <p:cNvPr id="3" name="Text Placeholder 2"/>
          <p:cNvSpPr>
            <a:spLocks noGrp="1"/>
          </p:cNvSpPr>
          <p:nvPr>
            <p:ph type="body" idx="2"/>
          </p:nvPr>
        </p:nvSpPr>
        <p:spPr/>
        <p:txBody>
          <a:bodyPr/>
          <a:lstStyle/>
          <a:p>
            <a:endParaRPr lang="fa-IR"/>
          </a:p>
        </p:txBody>
      </p:sp>
      <p:sp>
        <p:nvSpPr>
          <p:cNvPr id="4" name="Content Placeholder 3"/>
          <p:cNvSpPr>
            <a:spLocks noGrp="1"/>
          </p:cNvSpPr>
          <p:nvPr>
            <p:ph sz="quarter" idx="1"/>
          </p:nvPr>
        </p:nvSpPr>
        <p:spPr/>
        <p:txBody>
          <a:bodyPr>
            <a:normAutofit/>
          </a:bodyPr>
          <a:lstStyle/>
          <a:p>
            <a:pPr algn="l" rtl="0"/>
            <a:r>
              <a:rPr lang="en-US" dirty="0" smtClean="0"/>
              <a:t>The </a:t>
            </a:r>
            <a:r>
              <a:rPr lang="en-US" dirty="0"/>
              <a:t>treatment choice for EH/EIN is based primarily upon two factors</a:t>
            </a:r>
            <a:r>
              <a:rPr lang="en-US" dirty="0" smtClean="0"/>
              <a:t>:</a:t>
            </a:r>
          </a:p>
          <a:p>
            <a:pPr algn="l" rtl="0"/>
            <a:r>
              <a:rPr lang="en-US" dirty="0" smtClean="0"/>
              <a:t> </a:t>
            </a:r>
            <a:r>
              <a:rPr lang="en-US" dirty="0"/>
              <a:t>(1) nuclear atypia in conjunction with the degree of glandular crowding and complexity and (2) desire for fertility. The main modes of treatment are progestin therapy or hysterectomy.</a:t>
            </a:r>
            <a:endParaRPr lang="fa-I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SUMMARY</a:t>
            </a:r>
            <a:endParaRPr lang="fa-IR" sz="3600" dirty="0">
              <a:solidFill>
                <a:srgbClr val="FF0000"/>
              </a:solidFill>
            </a:endParaRPr>
          </a:p>
        </p:txBody>
      </p:sp>
      <p:sp>
        <p:nvSpPr>
          <p:cNvPr id="3" name="Text Placeholder 2"/>
          <p:cNvSpPr>
            <a:spLocks noGrp="1"/>
          </p:cNvSpPr>
          <p:nvPr>
            <p:ph type="body" idx="2"/>
          </p:nvPr>
        </p:nvSpPr>
        <p:spPr/>
        <p:txBody>
          <a:bodyPr/>
          <a:lstStyle/>
          <a:p>
            <a:endParaRPr lang="fa-IR"/>
          </a:p>
        </p:txBody>
      </p:sp>
      <p:sp>
        <p:nvSpPr>
          <p:cNvPr id="4" name="Content Placeholder 3"/>
          <p:cNvSpPr>
            <a:spLocks noGrp="1"/>
          </p:cNvSpPr>
          <p:nvPr>
            <p:ph sz="quarter" idx="1"/>
          </p:nvPr>
        </p:nvSpPr>
        <p:spPr/>
        <p:txBody>
          <a:bodyPr>
            <a:normAutofit fontScale="85000" lnSpcReduction="10000"/>
          </a:bodyPr>
          <a:lstStyle/>
          <a:p>
            <a:pPr algn="l" rtl="0"/>
            <a:r>
              <a:rPr lang="en-US" dirty="0"/>
              <a:t>Common progestin treatments for EH/EIN include the </a:t>
            </a:r>
            <a:r>
              <a:rPr lang="en-US" dirty="0" err="1"/>
              <a:t>levonorgestrel</a:t>
            </a:r>
            <a:r>
              <a:rPr lang="en-US" dirty="0"/>
              <a:t> (LNG)-releasing intrauterine device (IUD), 52 mg with a release rate of 20 mcg/day over five years (</a:t>
            </a:r>
            <a:r>
              <a:rPr lang="en-US" dirty="0" err="1"/>
              <a:t>Mirena</a:t>
            </a:r>
            <a:r>
              <a:rPr lang="en-US" dirty="0"/>
              <a:t>; LNG 52), oral </a:t>
            </a:r>
            <a:r>
              <a:rPr lang="en-US" dirty="0" smtClean="0"/>
              <a:t>MPA , </a:t>
            </a:r>
            <a:r>
              <a:rPr lang="en-US" dirty="0"/>
              <a:t>or oral </a:t>
            </a:r>
            <a:r>
              <a:rPr lang="en-US" dirty="0" err="1"/>
              <a:t>megestrol</a:t>
            </a:r>
            <a:r>
              <a:rPr lang="en-US" dirty="0"/>
              <a:t> acetate. Oral estrogen/progestin contraceptives have not been well studied for EH treatment but are an option for patients with EH without atypia</a:t>
            </a:r>
            <a:r>
              <a:rPr lang="en-US" dirty="0" smtClean="0"/>
              <a:t>.</a:t>
            </a:r>
            <a:endParaRPr lang="en-US" dirty="0"/>
          </a:p>
          <a:p>
            <a:pPr algn="l" rtl="0"/>
            <a:r>
              <a:rPr lang="en-US" dirty="0" smtClean="0"/>
              <a:t>EH </a:t>
            </a:r>
            <a:r>
              <a:rPr lang="en-US" dirty="0"/>
              <a:t>without atypia has a risk of progression to malignancy of approximately 5 </a:t>
            </a:r>
            <a:r>
              <a:rPr lang="en-US" dirty="0" smtClean="0"/>
              <a:t>% </a:t>
            </a:r>
            <a:r>
              <a:rPr lang="en-US" dirty="0"/>
              <a:t>or less over 20 years.</a:t>
            </a:r>
            <a:endParaRPr lang="fa-I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SUMMARY</a:t>
            </a:r>
            <a:endParaRPr lang="fa-IR" sz="3600" dirty="0">
              <a:solidFill>
                <a:srgbClr val="FF0000"/>
              </a:solidFill>
            </a:endParaRPr>
          </a:p>
        </p:txBody>
      </p:sp>
      <p:sp>
        <p:nvSpPr>
          <p:cNvPr id="3" name="Text Placeholder 2"/>
          <p:cNvSpPr>
            <a:spLocks noGrp="1"/>
          </p:cNvSpPr>
          <p:nvPr>
            <p:ph type="body" idx="2"/>
          </p:nvPr>
        </p:nvSpPr>
        <p:spPr/>
        <p:txBody>
          <a:bodyPr/>
          <a:lstStyle/>
          <a:p>
            <a:endParaRPr lang="fa-IR"/>
          </a:p>
        </p:txBody>
      </p:sp>
      <p:sp>
        <p:nvSpPr>
          <p:cNvPr id="4" name="Content Placeholder 3"/>
          <p:cNvSpPr>
            <a:spLocks noGrp="1"/>
          </p:cNvSpPr>
          <p:nvPr>
            <p:ph sz="quarter" idx="1"/>
          </p:nvPr>
        </p:nvSpPr>
        <p:spPr>
          <a:xfrm>
            <a:off x="2362200" y="1752600"/>
            <a:ext cx="6567518" cy="4605358"/>
          </a:xfrm>
        </p:spPr>
        <p:txBody>
          <a:bodyPr>
            <a:noAutofit/>
          </a:bodyPr>
          <a:lstStyle/>
          <a:p>
            <a:pPr algn="l" rtl="0"/>
            <a:r>
              <a:rPr lang="en-US" sz="2000" dirty="0"/>
              <a:t>For patients with EH without atypia (simple or complex) and/or benign proliferative endometrium, we suggest progestin therapy rather than hysterectomy (Grade 2C</a:t>
            </a:r>
            <a:r>
              <a:rPr lang="en-US" sz="2000" dirty="0" smtClean="0"/>
              <a:t>).</a:t>
            </a:r>
          </a:p>
          <a:p>
            <a:pPr algn="l" rtl="0"/>
            <a:r>
              <a:rPr lang="en-US" sz="2000" dirty="0" smtClean="0"/>
              <a:t> Expectant </a:t>
            </a:r>
            <a:r>
              <a:rPr lang="en-US" sz="2000" dirty="0"/>
              <a:t>management is a reasonable alternative for premenopausal patients who have no risk factors for endometrial cancer </a:t>
            </a:r>
            <a:r>
              <a:rPr lang="en-US" sz="2000" dirty="0" smtClean="0"/>
              <a:t>and/or </a:t>
            </a:r>
            <a:r>
              <a:rPr lang="en-US" sz="2000" dirty="0"/>
              <a:t>who have contraindications to </a:t>
            </a:r>
            <a:r>
              <a:rPr lang="en-US" sz="2000" dirty="0" err="1"/>
              <a:t>progestins</a:t>
            </a:r>
            <a:r>
              <a:rPr lang="en-US" sz="2000" dirty="0"/>
              <a:t>. </a:t>
            </a:r>
            <a:endParaRPr lang="en-US" sz="2000" dirty="0" smtClean="0"/>
          </a:p>
          <a:p>
            <a:pPr algn="l" rtl="0"/>
            <a:r>
              <a:rPr lang="en-US" sz="2000" dirty="0" smtClean="0"/>
              <a:t>For </a:t>
            </a:r>
            <a:r>
              <a:rPr lang="en-US" sz="2000" dirty="0"/>
              <a:t>postmenopausal patients with endometrial cancer risk factors and/or contraindications to </a:t>
            </a:r>
            <a:r>
              <a:rPr lang="en-US" sz="2000" dirty="0" err="1"/>
              <a:t>progestins</a:t>
            </a:r>
            <a:r>
              <a:rPr lang="en-US" sz="2000" dirty="0"/>
              <a:t>, hysterectomy is the preferred treatment</a:t>
            </a:r>
            <a:r>
              <a:rPr lang="en-US" sz="2000" dirty="0" smtClean="0"/>
              <a:t>.</a:t>
            </a:r>
            <a:endParaRPr lang="en-US" sz="2000" dirty="0"/>
          </a:p>
          <a:p>
            <a:pPr algn="l" rtl="0"/>
            <a:r>
              <a:rPr lang="en-US" sz="2000" dirty="0" smtClean="0"/>
              <a:t>For </a:t>
            </a:r>
            <a:r>
              <a:rPr lang="en-US" sz="2000" dirty="0"/>
              <a:t>patients with EH without atypia and/or benign proliferative endometrium, we recommend the LNG 52 IUD rather than systemic </a:t>
            </a:r>
            <a:r>
              <a:rPr lang="en-US" sz="2000" dirty="0" err="1"/>
              <a:t>progestins</a:t>
            </a:r>
            <a:r>
              <a:rPr lang="en-US" sz="2000" dirty="0"/>
              <a:t> (oral, intramural, subcutaneous, or transdermal) (Grade 1A).</a:t>
            </a:r>
            <a:endParaRPr lang="fa-IR" sz="20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SUMMARY</a:t>
            </a:r>
            <a:endParaRPr lang="fa-IR" sz="3600" dirty="0">
              <a:solidFill>
                <a:srgbClr val="FF0000"/>
              </a:solidFill>
            </a:endParaRPr>
          </a:p>
        </p:txBody>
      </p:sp>
      <p:sp>
        <p:nvSpPr>
          <p:cNvPr id="3" name="Text Placeholder 2"/>
          <p:cNvSpPr>
            <a:spLocks noGrp="1"/>
          </p:cNvSpPr>
          <p:nvPr>
            <p:ph type="body" idx="2"/>
          </p:nvPr>
        </p:nvSpPr>
        <p:spPr/>
        <p:txBody>
          <a:bodyPr/>
          <a:lstStyle/>
          <a:p>
            <a:endParaRPr lang="fa-IR"/>
          </a:p>
        </p:txBody>
      </p:sp>
      <p:sp>
        <p:nvSpPr>
          <p:cNvPr id="4" name="Content Placeholder 3"/>
          <p:cNvSpPr>
            <a:spLocks noGrp="1"/>
          </p:cNvSpPr>
          <p:nvPr>
            <p:ph sz="quarter" idx="1"/>
          </p:nvPr>
        </p:nvSpPr>
        <p:spPr/>
        <p:txBody>
          <a:bodyPr>
            <a:normAutofit fontScale="77500" lnSpcReduction="20000"/>
          </a:bodyPr>
          <a:lstStyle/>
          <a:p>
            <a:pPr algn="l" rtl="0"/>
            <a:r>
              <a:rPr lang="en-US" dirty="0"/>
              <a:t>EH with </a:t>
            </a:r>
            <a:r>
              <a:rPr lang="en-US" dirty="0" err="1"/>
              <a:t>atypia</a:t>
            </a:r>
            <a:r>
              <a:rPr lang="en-US" dirty="0"/>
              <a:t>/EIN </a:t>
            </a:r>
            <a:r>
              <a:rPr lang="en-US" dirty="0" smtClean="0"/>
              <a:t> has </a:t>
            </a:r>
            <a:r>
              <a:rPr lang="en-US" dirty="0"/>
              <a:t>a risk of progression to endometrial cancer of up to 28 </a:t>
            </a:r>
            <a:r>
              <a:rPr lang="en-US" dirty="0" smtClean="0"/>
              <a:t>%.</a:t>
            </a:r>
            <a:endParaRPr lang="en-US" dirty="0"/>
          </a:p>
          <a:p>
            <a:pPr algn="l" rtl="0"/>
            <a:r>
              <a:rPr lang="en-US" dirty="0" smtClean="0"/>
              <a:t>For </a:t>
            </a:r>
            <a:r>
              <a:rPr lang="en-US" dirty="0"/>
              <a:t>patients with atypical EH/EIN who are postmenopausal or who are premenopausal and have completed childbearing, we recommend hysterectomy rather than progestin therapy (Grade 1B). </a:t>
            </a:r>
            <a:endParaRPr lang="en-US" dirty="0" smtClean="0"/>
          </a:p>
          <a:p>
            <a:pPr algn="l" rtl="0"/>
            <a:r>
              <a:rPr lang="en-US" dirty="0" smtClean="0"/>
              <a:t>Progestin </a:t>
            </a:r>
            <a:r>
              <a:rPr lang="en-US" dirty="0"/>
              <a:t>therapy is an option for premenopausal patients with atypical EH/EIN who wish to preserve fertility or those of any menopausal status who cannot tolerate surgery </a:t>
            </a:r>
            <a:r>
              <a:rPr lang="en-US" dirty="0" smtClean="0"/>
              <a:t>.</a:t>
            </a:r>
            <a:endParaRPr lang="en-US" dirty="0"/>
          </a:p>
          <a:p>
            <a:pPr algn="l" rtl="0"/>
            <a:r>
              <a:rPr lang="en-US" dirty="0" smtClean="0"/>
              <a:t>For </a:t>
            </a:r>
            <a:r>
              <a:rPr lang="en-US" dirty="0"/>
              <a:t>patients undergoing hysterectomy as treatment for atypical EH/EIN, we suggest hysterectomy without bilateral oophorectomy rather than with bilateral oophorectomy (Grade 2C). </a:t>
            </a:r>
          </a:p>
          <a:p>
            <a:pPr algn="l" rtl="0"/>
            <a:endParaRPr lang="fa-IR"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Thank you</a:t>
            </a:r>
            <a:endParaRPr lang="fa-IR" b="1" dirty="0">
              <a:solidFill>
                <a:srgbClr val="FF0000"/>
              </a:solidFill>
            </a:endParaRPr>
          </a:p>
        </p:txBody>
      </p:sp>
      <p:sp>
        <p:nvSpPr>
          <p:cNvPr id="3" name="Text Placeholder 2"/>
          <p:cNvSpPr>
            <a:spLocks noGrp="1"/>
          </p:cNvSpPr>
          <p:nvPr>
            <p:ph type="body" idx="2"/>
          </p:nvPr>
        </p:nvSpPr>
        <p:spPr/>
        <p:txBody>
          <a:bodyPr>
            <a:normAutofit/>
          </a:bodyPr>
          <a:lstStyle/>
          <a:p>
            <a:r>
              <a:rPr lang="en-US" sz="2400" b="1" dirty="0" smtClean="0"/>
              <a:t>Any questions?</a:t>
            </a:r>
            <a:endParaRPr lang="fa-IR" sz="2400" b="1" dirty="0"/>
          </a:p>
        </p:txBody>
      </p:sp>
      <p:pic>
        <p:nvPicPr>
          <p:cNvPr id="2050" name="Picture 2" descr="C:\Users\alzahra\Documents\Endometrial Hyperplasia\Rainbow-Rose.jpg"/>
          <p:cNvPicPr>
            <a:picLocks noGrp="1" noChangeAspect="1" noChangeArrowheads="1"/>
          </p:cNvPicPr>
          <p:nvPr>
            <p:ph sz="quarter" idx="1"/>
          </p:nvPr>
        </p:nvPicPr>
        <p:blipFill>
          <a:blip r:embed="rId2" cstate="print"/>
          <a:srcRect/>
          <a:stretch>
            <a:fillRect/>
          </a:stretch>
        </p:blipFill>
        <p:spPr bwMode="auto">
          <a:xfrm>
            <a:off x="2362200" y="1828800"/>
            <a:ext cx="6400800" cy="42672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2941</TotalTime>
  <Words>8492</Words>
  <Application>Microsoft Office PowerPoint</Application>
  <PresentationFormat>On-screen Show (4:3)</PresentationFormat>
  <Paragraphs>405</Paragraphs>
  <Slides>99</Slides>
  <Notes>0</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Median</vt:lpstr>
      <vt:lpstr>endometrial hyperplasia</vt:lpstr>
      <vt:lpstr>INTRODUCTION</vt:lpstr>
      <vt:lpstr>INTRODUCTION</vt:lpstr>
      <vt:lpstr>HISTOPATHOLOGY  AND  CLASSIFICATION</vt:lpstr>
      <vt:lpstr>WHO classification</vt:lpstr>
      <vt:lpstr>Menstrual cycle  </vt:lpstr>
      <vt:lpstr>Proliferative endometrium</vt:lpstr>
      <vt:lpstr>Simple endometrial hyperplasia</vt:lpstr>
      <vt:lpstr>Complex endometrial hyperplasia</vt:lpstr>
      <vt:lpstr>Atypical endometrial hyperplasia (complex)</vt:lpstr>
      <vt:lpstr>Atypical endometrial hyperplasia (complex)</vt:lpstr>
      <vt:lpstr>Endometrial intraepithelial neoplasia-EIN- classification</vt:lpstr>
      <vt:lpstr>Endometrial intraepithelial neoplasia-EIN- classification</vt:lpstr>
      <vt:lpstr>RISK OF ENDOMETRIAL CARCINOMA</vt:lpstr>
      <vt:lpstr>Progression to carcinoma</vt:lpstr>
      <vt:lpstr>RISK FACTORS</vt:lpstr>
      <vt:lpstr>Slide 17</vt:lpstr>
      <vt:lpstr>Slide 18</vt:lpstr>
      <vt:lpstr>Slide 19</vt:lpstr>
      <vt:lpstr>CLINICAL PRESENTATION</vt:lpstr>
      <vt:lpstr>DIAGNOSTIC EVALUATION</vt:lpstr>
      <vt:lpstr>FURTHER EVALUATION AFTER ENDOMETRIAL SAMPLING</vt:lpstr>
      <vt:lpstr>FURTHER EVALUATION AFTER ENDOMETRIAL SAMPLING</vt:lpstr>
      <vt:lpstr>Follow-up of biopsy or curettage results</vt:lpstr>
      <vt:lpstr>Follow-up of biopsy or curettage results</vt:lpstr>
      <vt:lpstr>Postmenopausal women with no known estrogen source</vt:lpstr>
      <vt:lpstr>FACTORS TO CONSIDER IN CHOOSING A MANAGEMENT APPROACH</vt:lpstr>
      <vt:lpstr>FACTORS TO CONSIDER IN CHOOSING A MANAGEMENT APPROACH</vt:lpstr>
      <vt:lpstr>MANAGEMENT OPTIONS</vt:lpstr>
      <vt:lpstr>MANAGEMENT OPTIONS</vt:lpstr>
      <vt:lpstr>MANAGEMENT OPTIONS</vt:lpstr>
      <vt:lpstr>MANAGEMENT OPTIONS</vt:lpstr>
      <vt:lpstr>Other  treatments</vt:lpstr>
      <vt:lpstr>Other  treatments</vt:lpstr>
      <vt:lpstr>Other treatments</vt:lpstr>
      <vt:lpstr>Other treatments</vt:lpstr>
      <vt:lpstr>Alternative surgical treatments</vt:lpstr>
      <vt:lpstr>PROGESTIN THERAPY ADMINISTRATION</vt:lpstr>
      <vt:lpstr>PROGESTIN THERAPY ADMINISTRATION</vt:lpstr>
      <vt:lpstr>Medications, routes, and outcomes</vt:lpstr>
      <vt:lpstr>Medications, routes, and outcomes</vt:lpstr>
      <vt:lpstr>Oral progestin </vt:lpstr>
      <vt:lpstr>Oral progestin </vt:lpstr>
      <vt:lpstr>Oral progestin </vt:lpstr>
      <vt:lpstr>Progestin injections and implants </vt:lpstr>
      <vt:lpstr>Combined estrogen/progestin contraceptives </vt:lpstr>
      <vt:lpstr>Follow-up</vt:lpstr>
      <vt:lpstr>Maintenance  therapy</vt:lpstr>
      <vt:lpstr>Factors to consider in choosing maintenance therapy</vt:lpstr>
      <vt:lpstr>Factors to consider in choosing maintenance therapy</vt:lpstr>
      <vt:lpstr>MANAGEMENT BY TYPE OF HYPERPLASIA</vt:lpstr>
      <vt:lpstr>PROLIFERATIVE ENDOMETRIUM</vt:lpstr>
      <vt:lpstr>NONATYPICAL HYPERPLASIA/BENIGN ENDOMETRIAL HYPERPLASIA</vt:lpstr>
      <vt:lpstr>Risk of progression to cancer </vt:lpstr>
      <vt:lpstr>Progestin therapy</vt:lpstr>
      <vt:lpstr>Expectant management</vt:lpstr>
      <vt:lpstr>Follow-up</vt:lpstr>
      <vt:lpstr>Follow-up</vt:lpstr>
      <vt:lpstr>Maintenance therapy</vt:lpstr>
      <vt:lpstr>Maintenance therapy</vt:lpstr>
      <vt:lpstr>Outcome </vt:lpstr>
      <vt:lpstr>Complex hyperplasia without atypia</vt:lpstr>
      <vt:lpstr>Progestin therapy</vt:lpstr>
      <vt:lpstr>Follow-up</vt:lpstr>
      <vt:lpstr>Follow-up</vt:lpstr>
      <vt:lpstr>Follow-up</vt:lpstr>
      <vt:lpstr>Maintenance  therapy</vt:lpstr>
      <vt:lpstr>Outcome</vt:lpstr>
      <vt:lpstr>Risk of relapse</vt:lpstr>
      <vt:lpstr>ATYPICAL HYPERPLASIA/EIN</vt:lpstr>
      <vt:lpstr>ATYPICAL HYPERPLASIA/EIN</vt:lpstr>
      <vt:lpstr>Risk of progression to cancer </vt:lpstr>
      <vt:lpstr>Postmenopausal patients and patients who do not desire fertility</vt:lpstr>
      <vt:lpstr>Postmenopausal patients and patients who do not desire fertility</vt:lpstr>
      <vt:lpstr>Postmenopausal patients and patients who do not desire fertility</vt:lpstr>
      <vt:lpstr>Postmenopausal patients and patients who do not desire fertility</vt:lpstr>
      <vt:lpstr>Postmenopausal patients and patients who do not desire fertility</vt:lpstr>
      <vt:lpstr>Postmenopausal patients and patients who do not desire fertility</vt:lpstr>
      <vt:lpstr>Outcome and follow-up</vt:lpstr>
      <vt:lpstr>Patients who wish to preserve fertility, decline hysterectomy, or are at high surgical risk </vt:lpstr>
      <vt:lpstr>Progestin IUDs</vt:lpstr>
      <vt:lpstr>Oral progestins</vt:lpstr>
      <vt:lpstr>Follow-up</vt:lpstr>
      <vt:lpstr>Follow-up</vt:lpstr>
      <vt:lpstr>Follow-up</vt:lpstr>
      <vt:lpstr>Maintenance therapy</vt:lpstr>
      <vt:lpstr>Maintenance therapy</vt:lpstr>
      <vt:lpstr>Maintenance therapy</vt:lpstr>
      <vt:lpstr>Fertility and pregnancy after treatment</vt:lpstr>
      <vt:lpstr>SUMMARY</vt:lpstr>
      <vt:lpstr>SUMMARY</vt:lpstr>
      <vt:lpstr>SUMMARY</vt:lpstr>
      <vt:lpstr>SUMMARY</vt:lpstr>
      <vt:lpstr>SUMMARY</vt:lpstr>
      <vt:lpstr>SUMMARY</vt:lpstr>
      <vt:lpstr>SUMMARY</vt:lpstr>
      <vt:lpstr>SUMMARY</vt:lpstr>
      <vt:lpstr>SUMMARY</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endometrial hyperplasia</dc:title>
  <dc:creator>alzahra</dc:creator>
  <cp:lastModifiedBy>alzahra</cp:lastModifiedBy>
  <cp:revision>169</cp:revision>
  <dcterms:created xsi:type="dcterms:W3CDTF">2020-12-10T11:01:36Z</dcterms:created>
  <dcterms:modified xsi:type="dcterms:W3CDTF">2021-01-17T17:43:00Z</dcterms:modified>
</cp:coreProperties>
</file>